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1622" r:id="rId2"/>
    <p:sldId id="1625" r:id="rId3"/>
    <p:sldId id="1621" r:id="rId4"/>
    <p:sldId id="1626" r:id="rId5"/>
    <p:sldId id="1636" r:id="rId6"/>
    <p:sldId id="1637" r:id="rId7"/>
    <p:sldId id="1635" r:id="rId8"/>
    <p:sldId id="1641" r:id="rId9"/>
    <p:sldId id="1640" r:id="rId10"/>
    <p:sldId id="1642" r:id="rId11"/>
    <p:sldId id="1638" r:id="rId12"/>
    <p:sldId id="1639" r:id="rId13"/>
    <p:sldId id="1633" r:id="rId14"/>
    <p:sldId id="1632" r:id="rId15"/>
    <p:sldId id="1643" r:id="rId16"/>
    <p:sldId id="1646" r:id="rId17"/>
    <p:sldId id="1644" r:id="rId18"/>
    <p:sldId id="1645" r:id="rId19"/>
    <p:sldId id="1647" r:id="rId20"/>
    <p:sldId id="1648" r:id="rId21"/>
    <p:sldId id="1650" r:id="rId22"/>
    <p:sldId id="1651" r:id="rId23"/>
    <p:sldId id="1654" r:id="rId24"/>
    <p:sldId id="1655" r:id="rId25"/>
    <p:sldId id="1656" r:id="rId26"/>
    <p:sldId id="1657" r:id="rId27"/>
    <p:sldId id="1660" r:id="rId28"/>
    <p:sldId id="1630" r:id="rId29"/>
    <p:sldId id="1652" r:id="rId30"/>
    <p:sldId id="1658" r:id="rId31"/>
    <p:sldId id="1659" r:id="rId32"/>
    <p:sldId id="1628" r:id="rId33"/>
  </p:sldIdLst>
  <p:sldSz cx="9144000" cy="6858000" type="screen4x3"/>
  <p:notesSz cx="6669088" cy="9928225"/>
  <p:defaultTextStyle>
    <a:defPPr>
      <a:defRPr lang="en-US"/>
    </a:defPPr>
    <a:lvl1pPr algn="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1pPr>
    <a:lvl2pPr marL="457200" algn="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2pPr>
    <a:lvl3pPr marL="914400" algn="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3pPr>
    <a:lvl4pPr marL="1371600" algn="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4pPr>
    <a:lvl5pPr marL="1828800" algn="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9CC00"/>
    <a:srgbClr val="0000CF"/>
    <a:srgbClr val="902791"/>
    <a:srgbClr val="0042B2"/>
    <a:srgbClr val="00B0F0"/>
    <a:srgbClr val="0079C2"/>
    <a:srgbClr val="FF0000"/>
    <a:srgbClr val="006600"/>
    <a:srgbClr val="96EC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17" autoAdjust="0"/>
    <p:restoredTop sz="85569" autoAdjust="0"/>
  </p:normalViewPr>
  <p:slideViewPr>
    <p:cSldViewPr snapToGrid="0">
      <p:cViewPr>
        <p:scale>
          <a:sx n="110" d="100"/>
          <a:sy n="110" d="100"/>
        </p:scale>
        <p:origin x="-728" y="9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>
      <p:cViewPr varScale="1">
        <p:scale>
          <a:sx n="45" d="100"/>
          <a:sy n="45" d="100"/>
        </p:scale>
        <p:origin x="-2814" y="-120"/>
      </p:cViewPr>
      <p:guideLst>
        <p:guide orient="horz" pos="3127"/>
        <p:guide pos="210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notesMaster" Target="notesMasters/notesMaster1.xml"/><Relationship Id="rId35" Type="http://schemas.openxmlformats.org/officeDocument/2006/relationships/handoutMaster" Target="handoutMasters/handoutMaster1.xml"/><Relationship Id="rId36" Type="http://schemas.openxmlformats.org/officeDocument/2006/relationships/printerSettings" Target="printerSettings/printerSettings1.bin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presProps" Target="presProps.xml"/><Relationship Id="rId38" Type="http://schemas.openxmlformats.org/officeDocument/2006/relationships/viewProps" Target="viewProps.xml"/><Relationship Id="rId39" Type="http://schemas.openxmlformats.org/officeDocument/2006/relationships/theme" Target="theme/theme1.xml"/><Relationship Id="rId4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ヒラギノ角ゴ Pro W3"/>
                <a:cs typeface="ヒラギノ角ゴ Pro W3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fld id="{8B1F2936-E56B-424A-A0FF-29E31C54DC4D}" type="datetime1">
              <a:rPr lang="nl-NL"/>
              <a:pPr>
                <a:defRPr/>
              </a:pPr>
              <a:t>05/02/15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ヒラギノ角ゴ Pro W3"/>
                <a:cs typeface="ヒラギノ角ゴ Pro W3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8250" y="9429750"/>
            <a:ext cx="2889250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fld id="{EFCF2A49-D1F3-8842-84B6-90BAA733768C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9189764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noProof="1">
                <a:latin typeface="Arial" pitchFamily="34" charset="0"/>
                <a:ea typeface="ヒラギノ角ゴ Pro W3"/>
                <a:cs typeface="ヒラギノ角ゴ Pro W3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9838" y="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noProof="1">
                <a:latin typeface="Arial" pitchFamily="34" charset="0"/>
                <a:ea typeface="ヒラギノ角ゴ Pro W3"/>
                <a:cs typeface="ヒラギノ角ゴ Pro W3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18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2488" y="744538"/>
            <a:ext cx="4964112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9000" y="4716463"/>
            <a:ext cx="4891088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88925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noProof="1">
                <a:latin typeface="Arial" pitchFamily="34" charset="0"/>
                <a:ea typeface="ヒラギノ角ゴ Pro W3"/>
                <a:cs typeface="ヒラギノ角ゴ Pro W3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9838" y="9431338"/>
            <a:ext cx="288925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noProof="1"/>
            </a:lvl1pPr>
          </a:lstStyle>
          <a:p>
            <a:pPr>
              <a:defRPr/>
            </a:pPr>
            <a:fld id="{AA800EA7-EE68-CB4C-9799-7FCC095ABAD0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7257779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ヒラギノ角ゴ Pro W3" pitchFamily="21" charset="-128"/>
        <a:cs typeface="ヒラギノ角ゴ Pro W3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ヒラギノ角ゴ Pro W3" pitchFamily="21" charset="-128"/>
        <a:cs typeface="ヒラギノ角ゴ Pro W3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ヒラギノ角ゴ Pro W3" pitchFamily="21" charset="-128"/>
        <a:cs typeface="ヒラギノ角ゴ Pro W3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ヒラギノ角ゴ Pro W3" pitchFamily="21" charset="-128"/>
        <a:cs typeface="ヒラギノ角ゴ Pro W3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ヒラギノ角ゴ Pro W3" pitchFamily="21" charset="-128"/>
        <a:cs typeface="ヒラギノ角ゴ Pro W3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 smtClean="0"/>
              <a:t>Hello, my name is MD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D2A5EF-B8D1-0E44-853A-0137C5C3C24A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33621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1"/>
          <a:stretch>
            <a:fillRect/>
          </a:stretch>
        </p:blipFill>
        <p:spPr bwMode="auto">
          <a:xfrm flipH="1">
            <a:off x="0" y="0"/>
            <a:ext cx="9144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r">
              <a:defRPr sz="12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FFA72D94-5407-004B-97D8-06AB4DDF95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6" name="Picture 27" descr="molgenis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825"/>
          <a:stretch>
            <a:fillRect/>
          </a:stretch>
        </p:blipFill>
        <p:spPr bwMode="auto">
          <a:xfrm>
            <a:off x="7467600" y="6478588"/>
            <a:ext cx="304800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7" descr="molgenis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03"/>
          <a:stretch>
            <a:fillRect/>
          </a:stretch>
        </p:blipFill>
        <p:spPr bwMode="auto">
          <a:xfrm>
            <a:off x="7848600" y="6478588"/>
            <a:ext cx="1192213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3849374"/>
      </p:ext>
    </p:extLst>
  </p:cSld>
  <p:clrMapOvr>
    <a:masterClrMapping/>
  </p:clrMapOvr>
  <p:transition xmlns:p14="http://schemas.microsoft.com/office/powerpoint/2010/main" advTm="1500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1"/>
          <a:stretch>
            <a:fillRect/>
          </a:stretch>
        </p:blipFill>
        <p:spPr bwMode="auto">
          <a:xfrm flipH="1">
            <a:off x="0" y="0"/>
            <a:ext cx="9144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143000"/>
            <a:ext cx="41148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43000"/>
            <a:ext cx="41148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r">
              <a:defRPr sz="12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" name="Picture 27" descr="molgenis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825"/>
          <a:stretch>
            <a:fillRect/>
          </a:stretch>
        </p:blipFill>
        <p:spPr bwMode="auto">
          <a:xfrm>
            <a:off x="7467600" y="6478588"/>
            <a:ext cx="304800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7" descr="molgenis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03"/>
          <a:stretch>
            <a:fillRect/>
          </a:stretch>
        </p:blipFill>
        <p:spPr bwMode="auto">
          <a:xfrm>
            <a:off x="7848600" y="6478588"/>
            <a:ext cx="1192213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43"/>
          <a:stretch/>
        </p:blipFill>
        <p:spPr bwMode="auto">
          <a:xfrm>
            <a:off x="0" y="6350000"/>
            <a:ext cx="1087438" cy="5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1555386"/>
      </p:ext>
    </p:extLst>
  </p:cSld>
  <p:clrMapOvr>
    <a:masterClrMapping/>
  </p:clrMapOvr>
  <p:transition xmlns:p14="http://schemas.microsoft.com/office/powerpoint/2010/main" advTm="1500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1"/>
          <a:stretch>
            <a:fillRect/>
          </a:stretch>
        </p:blipFill>
        <p:spPr bwMode="auto">
          <a:xfrm flipH="1">
            <a:off x="0" y="0"/>
            <a:ext cx="9144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4" name="Picture 27" descr="molgenis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825"/>
          <a:stretch>
            <a:fillRect/>
          </a:stretch>
        </p:blipFill>
        <p:spPr bwMode="auto">
          <a:xfrm>
            <a:off x="7467600" y="6478588"/>
            <a:ext cx="304800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7" descr="molgenis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03"/>
          <a:stretch>
            <a:fillRect/>
          </a:stretch>
        </p:blipFill>
        <p:spPr bwMode="auto">
          <a:xfrm>
            <a:off x="7848600" y="6478588"/>
            <a:ext cx="1192213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497888" y="0"/>
            <a:ext cx="646112" cy="2492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4F5E7EE4-FBD4-DC46-8B4A-153DE70120B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1848483"/>
      </p:ext>
    </p:extLst>
  </p:cSld>
  <p:clrMapOvr>
    <a:masterClrMapping/>
  </p:clrMapOvr>
  <p:transition xmlns:p14="http://schemas.microsoft.com/office/powerpoint/2010/main" advTm="1500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1"/>
          <a:stretch>
            <a:fillRect/>
          </a:stretch>
        </p:blipFill>
        <p:spPr bwMode="auto">
          <a:xfrm flipH="1">
            <a:off x="0" y="0"/>
            <a:ext cx="9144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7" descr="molgenis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825"/>
          <a:stretch>
            <a:fillRect/>
          </a:stretch>
        </p:blipFill>
        <p:spPr bwMode="auto">
          <a:xfrm>
            <a:off x="7467600" y="6478588"/>
            <a:ext cx="304800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7" descr="molgenis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03"/>
          <a:stretch>
            <a:fillRect/>
          </a:stretch>
        </p:blipFill>
        <p:spPr bwMode="auto">
          <a:xfrm>
            <a:off x="7848600" y="6478588"/>
            <a:ext cx="1192213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43"/>
          <a:stretch/>
        </p:blipFill>
        <p:spPr bwMode="auto">
          <a:xfrm>
            <a:off x="0" y="6350000"/>
            <a:ext cx="1087438" cy="5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6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497888" y="0"/>
            <a:ext cx="646112" cy="2492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4F5E7EE4-FBD4-DC46-8B4A-153DE70120B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0469486"/>
      </p:ext>
    </p:extLst>
  </p:cSld>
  <p:clrMapOvr>
    <a:masterClrMapping/>
  </p:clrMapOvr>
  <p:transition xmlns:p14="http://schemas.microsoft.com/office/powerpoint/2010/main" advTm="1500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112837"/>
      </p:ext>
    </p:extLst>
  </p:cSld>
  <p:clrMapOvr>
    <a:masterClrMapping/>
  </p:clrMapOvr>
  <p:transition xmlns:p14="http://schemas.microsoft.com/office/powerpoint/2010/main" advTm="15000"/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1"/>
          <a:stretch>
            <a:fillRect/>
          </a:stretch>
        </p:blipFill>
        <p:spPr bwMode="auto">
          <a:xfrm flipH="1">
            <a:off x="0" y="0"/>
            <a:ext cx="9144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1"/>
          <a:stretch>
            <a:fillRect/>
          </a:stretch>
        </p:blipFill>
        <p:spPr bwMode="auto">
          <a:xfrm flipH="1">
            <a:off x="0" y="2133600"/>
            <a:ext cx="91440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292100" y="114300"/>
            <a:ext cx="184150" cy="4619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defRPr/>
            </a:pPr>
            <a:endParaRPr lang="en-US" smtClean="0"/>
          </a:p>
        </p:txBody>
      </p:sp>
      <p:sp>
        <p:nvSpPr>
          <p:cNvPr id="8" name="Rectangle 13"/>
          <p:cNvSpPr>
            <a:spLocks noChangeArrowheads="1"/>
          </p:cNvSpPr>
          <p:nvPr userDrawn="1"/>
        </p:nvSpPr>
        <p:spPr bwMode="auto">
          <a:xfrm>
            <a:off x="0" y="0"/>
            <a:ext cx="9144000" cy="914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/>
            <a:endParaRPr lang="en-US" sz="220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2130425"/>
            <a:ext cx="6934200" cy="1470025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nl-NL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nl-NL"/>
          </a:p>
        </p:txBody>
      </p:sp>
      <p:pic>
        <p:nvPicPr>
          <p:cNvPr id="9" name="Picture 27" descr="molgenis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825"/>
          <a:stretch>
            <a:fillRect/>
          </a:stretch>
        </p:blipFill>
        <p:spPr bwMode="auto">
          <a:xfrm>
            <a:off x="7467600" y="6478588"/>
            <a:ext cx="304800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7" descr="molgenis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03"/>
          <a:stretch>
            <a:fillRect/>
          </a:stretch>
        </p:blipFill>
        <p:spPr bwMode="auto">
          <a:xfrm>
            <a:off x="7848600" y="6478588"/>
            <a:ext cx="1192213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583318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Afbeelding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784225"/>
            <a:ext cx="3962400" cy="22637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1"/>
          <a:stretch>
            <a:fillRect/>
          </a:stretch>
        </p:blipFill>
        <p:spPr bwMode="auto">
          <a:xfrm flipH="1">
            <a:off x="0" y="0"/>
            <a:ext cx="9144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1"/>
          <a:stretch>
            <a:fillRect/>
          </a:stretch>
        </p:blipFill>
        <p:spPr bwMode="auto">
          <a:xfrm flipH="1">
            <a:off x="1371600" y="2133600"/>
            <a:ext cx="70866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292100" y="114300"/>
            <a:ext cx="184150" cy="4619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defRPr/>
            </a:pPr>
            <a:endParaRPr lang="en-US" smtClean="0"/>
          </a:p>
        </p:txBody>
      </p:sp>
      <p:sp>
        <p:nvSpPr>
          <p:cNvPr id="8" name="Rectangle 13"/>
          <p:cNvSpPr>
            <a:spLocks noChangeArrowheads="1"/>
          </p:cNvSpPr>
          <p:nvPr userDrawn="1"/>
        </p:nvSpPr>
        <p:spPr bwMode="auto">
          <a:xfrm>
            <a:off x="0" y="0"/>
            <a:ext cx="9144000" cy="914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/>
            <a:endParaRPr lang="en-US" sz="220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2130425"/>
            <a:ext cx="6934200" cy="1470025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nl-NL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nl-NL"/>
          </a:p>
        </p:txBody>
      </p:sp>
      <p:pic>
        <p:nvPicPr>
          <p:cNvPr id="9" name="Picture 27" descr="molgenis"/>
          <p:cNvPicPr>
            <a:picLocks noChangeAspect="1" noChangeArrowheads="1"/>
          </p:cNvPicPr>
          <p:nvPr userDrawn="1"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825"/>
          <a:stretch>
            <a:fillRect/>
          </a:stretch>
        </p:blipFill>
        <p:spPr bwMode="auto">
          <a:xfrm>
            <a:off x="7467600" y="6478588"/>
            <a:ext cx="304800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7" descr="molgenis"/>
          <p:cNvPicPr>
            <a:picLocks noChangeAspect="1" noChangeArrowheads="1"/>
          </p:cNvPicPr>
          <p:nvPr userDrawn="1"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03"/>
          <a:stretch>
            <a:fillRect/>
          </a:stretch>
        </p:blipFill>
        <p:spPr bwMode="auto">
          <a:xfrm>
            <a:off x="7848600" y="6478588"/>
            <a:ext cx="1192213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43"/>
          <a:stretch/>
        </p:blipFill>
        <p:spPr bwMode="auto">
          <a:xfrm>
            <a:off x="0" y="6350000"/>
            <a:ext cx="1087438" cy="5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157014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theme" Target="../theme/theme1.xml"/><Relationship Id="rId9" Type="http://schemas.openxmlformats.org/officeDocument/2006/relationships/image" Target="../media/image1.png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914400"/>
            <a:ext cx="838200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noProof="1"/>
              <a:t>Click to edit Master text styles</a:t>
            </a:r>
          </a:p>
          <a:p>
            <a:pPr lvl="1"/>
            <a:r>
              <a:rPr noProof="1"/>
              <a:t>Second level</a:t>
            </a:r>
          </a:p>
          <a:p>
            <a:pPr lvl="2"/>
            <a:r>
              <a:rPr noProof="1"/>
              <a:t>Third level</a:t>
            </a:r>
          </a:p>
          <a:p>
            <a:pPr lvl="3"/>
            <a:r>
              <a:rPr noProof="1"/>
              <a:t>Fourth level</a:t>
            </a:r>
          </a:p>
          <a:p>
            <a:pPr lvl="4"/>
            <a:r>
              <a:rPr noProof="1"/>
              <a:t>Fifth level</a:t>
            </a:r>
          </a:p>
        </p:txBody>
      </p:sp>
      <p:pic>
        <p:nvPicPr>
          <p:cNvPr id="1027" name="Picture 3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1"/>
          <a:stretch>
            <a:fillRect/>
          </a:stretch>
        </p:blipFill>
        <p:spPr bwMode="auto">
          <a:xfrm flipH="1">
            <a:off x="0" y="0"/>
            <a:ext cx="9144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-11113"/>
            <a:ext cx="8382000" cy="75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noProof="1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497888" y="0"/>
            <a:ext cx="646112" cy="2492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4F5E7EE4-FBD4-DC46-8B4A-153DE70120B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6" name="Picture 27" descr="molgenis"/>
          <p:cNvPicPr>
            <a:picLocks noChangeAspect="1" noChangeArrowheads="1"/>
          </p:cNvPicPr>
          <p:nvPr userDrawn="1"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825"/>
          <a:stretch>
            <a:fillRect/>
          </a:stretch>
        </p:blipFill>
        <p:spPr bwMode="auto">
          <a:xfrm>
            <a:off x="7467600" y="6478588"/>
            <a:ext cx="304800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7" descr="molgenis"/>
          <p:cNvPicPr>
            <a:picLocks noChangeAspect="1" noChangeArrowheads="1"/>
          </p:cNvPicPr>
          <p:nvPr userDrawn="1"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03"/>
          <a:stretch>
            <a:fillRect/>
          </a:stretch>
        </p:blipFill>
        <p:spPr bwMode="auto">
          <a:xfrm>
            <a:off x="7848600" y="6478588"/>
            <a:ext cx="1192213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276" r:id="rId1"/>
    <p:sldLayoutId id="2147485278" r:id="rId2"/>
    <p:sldLayoutId id="2147485280" r:id="rId3"/>
    <p:sldLayoutId id="2147485281" r:id="rId4"/>
    <p:sldLayoutId id="2147485291" r:id="rId5"/>
    <p:sldLayoutId id="2147485286" r:id="rId6"/>
    <p:sldLayoutId id="2147485290" r:id="rId7"/>
  </p:sldLayoutIdLst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Verdana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Trebuchet MS" pitchFamily="34" charset="0"/>
          <a:ea typeface="ヒラギノ角ゴ Pro W3" pitchFamily="21" charset="-128"/>
          <a:cs typeface="ヒラギノ角ゴ Pro W3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Trebuchet MS" pitchFamily="34" charset="0"/>
          <a:ea typeface="ヒラギノ角ゴ Pro W3" pitchFamily="21" charset="-128"/>
          <a:cs typeface="ヒラギノ角ゴ Pro W3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Trebuchet MS" pitchFamily="34" charset="0"/>
          <a:ea typeface="ヒラギノ角ゴ Pro W3" pitchFamily="21" charset="-128"/>
          <a:cs typeface="ヒラギノ角ゴ Pro W3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Trebuchet MS" pitchFamily="34" charset="0"/>
          <a:ea typeface="ヒラギノ角ゴ Pro W3" pitchFamily="21" charset="-128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rebuchet MS" pitchFamily="34" charset="0"/>
          <a:ea typeface="ヒラギノ角ゴ Pro W3" pitchFamily="21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rebuchet MS" pitchFamily="34" charset="0"/>
          <a:ea typeface="ヒラギノ角ゴ Pro W3" pitchFamily="21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rebuchet MS" pitchFamily="34" charset="0"/>
          <a:ea typeface="ヒラギノ角ゴ Pro W3" pitchFamily="21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rebuchet MS" pitchFamily="34" charset="0"/>
          <a:ea typeface="ヒラギノ角ゴ Pro W3" pitchFamily="21" charset="-128"/>
        </a:defRPr>
      </a:lvl9pPr>
    </p:titleStyle>
    <p:bodyStyle>
      <a:lvl1pPr marL="342900" indent="-34290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lr>
          <a:srgbClr val="36A2F5"/>
        </a:buClr>
        <a:buChar char="•"/>
        <a:defRPr sz="2200">
          <a:solidFill>
            <a:schemeClr val="tx1"/>
          </a:solidFill>
          <a:latin typeface="+mj-lt"/>
          <a:ea typeface="+mn-ea"/>
          <a:cs typeface="ヒラギノ角ゴ Pro W3"/>
        </a:defRPr>
      </a:lvl1pPr>
      <a:lvl2pPr marL="742950" indent="-28575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lr>
          <a:srgbClr val="E7207B"/>
        </a:buClr>
        <a:buFont typeface="Times" charset="0"/>
        <a:buChar char="•"/>
        <a:defRPr sz="2000">
          <a:solidFill>
            <a:schemeClr val="tx1"/>
          </a:solidFill>
          <a:latin typeface="+mj-lt"/>
          <a:ea typeface="+mn-ea"/>
          <a:cs typeface="ヒラギノ角ゴ Pro W3"/>
        </a:defRPr>
      </a:lvl2pPr>
      <a:lvl3pPr marL="1143000" indent="-22860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lr>
          <a:srgbClr val="C2D73C"/>
        </a:buClr>
        <a:buChar char="•"/>
        <a:defRPr>
          <a:solidFill>
            <a:schemeClr val="tx1"/>
          </a:solidFill>
          <a:latin typeface="+mj-lt"/>
          <a:ea typeface="+mn-ea"/>
          <a:cs typeface="ヒラギノ角ゴ Pro W3"/>
        </a:defRPr>
      </a:lvl3pPr>
      <a:lvl4pPr marL="1600200" indent="-22860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Font typeface="Times" charset="0"/>
        <a:buChar char="•"/>
        <a:defRPr sz="1600">
          <a:solidFill>
            <a:schemeClr val="tx1"/>
          </a:solidFill>
          <a:latin typeface="+mj-lt"/>
          <a:ea typeface="+mn-ea"/>
          <a:cs typeface="ヒラギノ角ゴ Pro W3"/>
        </a:defRPr>
      </a:lvl4pPr>
      <a:lvl5pPr marL="2057400" indent="-22860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lr>
          <a:schemeClr val="bg2"/>
        </a:buClr>
        <a:buFont typeface="Times" charset="0"/>
        <a:buChar char="•"/>
        <a:defRPr sz="1400">
          <a:solidFill>
            <a:schemeClr val="tx1"/>
          </a:solidFill>
          <a:latin typeface="+mj-lt"/>
          <a:ea typeface="+mn-ea"/>
          <a:cs typeface="ヒラギノ角ゴ Pro W3"/>
        </a:defRPr>
      </a:lvl5pPr>
      <a:lvl6pPr marL="2514600" indent="-228600" algn="l" rtl="0" fontAlgn="base">
        <a:lnSpc>
          <a:spcPct val="110000"/>
        </a:lnSpc>
        <a:spcBef>
          <a:spcPct val="20000"/>
        </a:spcBef>
        <a:spcAft>
          <a:spcPct val="0"/>
        </a:spcAft>
        <a:buClr>
          <a:schemeClr val="bg2"/>
        </a:buClr>
        <a:buFont typeface="Times" pitchFamily="21" charset="0"/>
        <a:buChar char="•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110000"/>
        </a:lnSpc>
        <a:spcBef>
          <a:spcPct val="20000"/>
        </a:spcBef>
        <a:spcAft>
          <a:spcPct val="0"/>
        </a:spcAft>
        <a:buClr>
          <a:schemeClr val="bg2"/>
        </a:buClr>
        <a:buFont typeface="Times" pitchFamily="21" charset="0"/>
        <a:buChar char="•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110000"/>
        </a:lnSpc>
        <a:spcBef>
          <a:spcPct val="20000"/>
        </a:spcBef>
        <a:spcAft>
          <a:spcPct val="0"/>
        </a:spcAft>
        <a:buClr>
          <a:schemeClr val="bg2"/>
        </a:buClr>
        <a:buFont typeface="Times" pitchFamily="21" charset="0"/>
        <a:buChar char="•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110000"/>
        </a:lnSpc>
        <a:spcBef>
          <a:spcPct val="20000"/>
        </a:spcBef>
        <a:spcAft>
          <a:spcPct val="0"/>
        </a:spcAft>
        <a:buClr>
          <a:schemeClr val="bg2"/>
        </a:buClr>
        <a:buFont typeface="Times" pitchFamily="21" charset="0"/>
        <a:buChar char="•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http://www.thegeekstuff.com/2009/09/unix-sed-tutorial-delete-file-lines-using-address-and-patterns/" TargetMode="External"/><Relationship Id="rId3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http://tldp.org/LDP/abs/html/x17129.html" TargetMode="Externa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yclismo.org/tutorial/R/" TargetMode="External"/><Relationship Id="rId4" Type="http://schemas.openxmlformats.org/officeDocument/2006/relationships/hyperlink" Target="http://www-users.york.ac.uk/~mijp1/teaching/2nd_year_Comp_Lab/guides/grep_awk_sed.pdf" TargetMode="External"/><Relationship Id="rId5" Type="http://schemas.openxmlformats.org/officeDocument/2006/relationships/hyperlink" Target="http://www.grymoire.com/Unix/" TargetMode="External"/><Relationship Id="rId6" Type="http://schemas.openxmlformats.org/officeDocument/2006/relationships/hyperlink" Target="http://wiki.bash-hackers.org/doku.php" TargetMode="External"/><Relationship Id="rId7" Type="http://schemas.openxmlformats.org/officeDocument/2006/relationships/hyperlink" Target="http://cli.learncodethehardway.org/bash_cheat_sheet.pdf" TargetMode="External"/><Relationship Id="rId8" Type="http://schemas.openxmlformats.org/officeDocument/2006/relationships/hyperlink" Target="http://ss64.com/bash/" TargetMode="External"/><Relationship Id="rId9" Type="http://schemas.openxmlformats.org/officeDocument/2006/relationships/hyperlink" Target="http://cran.r-project.org/doc/contrib/Zhao_R_and_data_mining.pdf" TargetMode="External"/><Relationship Id="rId10" Type="http://schemas.openxmlformats.org/officeDocument/2006/relationships/hyperlink" Target="http://cran.r-project.org/doc/contrib/Short-refcard.pdf" TargetMode="External"/><Relationship Id="rId1" Type="http://schemas.openxmlformats.org/officeDocument/2006/relationships/slideLayout" Target="../slideLayouts/slideLayout1.xml"/><Relationship Id="rId2" Type="http://schemas.openxmlformats.org/officeDocument/2006/relationships/hyperlink" Target="http://www.tldp.org/LDP/Bash-Beginners-Guide/Bash-Beginners-Guide.pdf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3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http://evc-cit.info/cit052/index.html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hyperlink" Target="http://ss64.com/bash/grep.html" TargetMode="External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1"/>
          <a:stretch>
            <a:fillRect/>
          </a:stretch>
        </p:blipFill>
        <p:spPr bwMode="auto">
          <a:xfrm flipH="1">
            <a:off x="0" y="2133600"/>
            <a:ext cx="91440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4038600" y="38100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sz="2000" i="1" dirty="0" smtClean="0">
                <a:solidFill>
                  <a:schemeClr val="bg1">
                    <a:lumMod val="65000"/>
                  </a:schemeClr>
                </a:solidFill>
                <a:latin typeface="Merriweather Sans Regular"/>
                <a:cs typeface="Merriweather Sans Regular"/>
              </a:rPr>
              <a:t>5-6 February 2015</a:t>
            </a:r>
            <a:endParaRPr lang="en-US" sz="2000" b="1" i="1" dirty="0">
              <a:solidFill>
                <a:schemeClr val="bg1">
                  <a:lumMod val="65000"/>
                </a:schemeClr>
              </a:solidFill>
              <a:latin typeface="Merriweather Sans Regular"/>
              <a:cs typeface="Merriweather Sans Regular"/>
            </a:endParaRP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597200" y="1611143"/>
            <a:ext cx="8069280" cy="453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l">
              <a:spcBef>
                <a:spcPct val="20000"/>
              </a:spcBef>
            </a:pPr>
            <a:r>
              <a:rPr lang="nl-NL" i="1" dirty="0">
                <a:solidFill>
                  <a:schemeClr val="bg1">
                    <a:lumMod val="65000"/>
                  </a:schemeClr>
                </a:solidFill>
              </a:rPr>
              <a:t>Computational molecular biology research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28600" y="2130425"/>
            <a:ext cx="83820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i="1" dirty="0">
                <a:solidFill>
                  <a:schemeClr val="bg1"/>
                </a:solidFill>
              </a:rPr>
              <a:t>An introduction </a:t>
            </a:r>
            <a:r>
              <a:rPr lang="en-US" sz="3600" b="1" i="1" dirty="0" smtClean="0">
                <a:solidFill>
                  <a:schemeClr val="bg1"/>
                </a:solidFill>
              </a:rPr>
              <a:t>to</a:t>
            </a:r>
            <a:r>
              <a:rPr lang="en-US" sz="3600" b="1" i="1" dirty="0">
                <a:solidFill>
                  <a:schemeClr val="bg1"/>
                </a:solidFill>
              </a:rPr>
              <a:t/>
            </a:r>
            <a:br>
              <a:rPr lang="en-US" sz="3600" b="1" i="1" dirty="0">
                <a:solidFill>
                  <a:schemeClr val="bg1"/>
                </a:solidFill>
              </a:rPr>
            </a:br>
            <a:r>
              <a:rPr lang="en-US" sz="3600" b="1" i="1" dirty="0" smtClean="0">
                <a:solidFill>
                  <a:schemeClr val="bg1"/>
                </a:solidFill>
              </a:rPr>
              <a:t>BASH: Part 1</a:t>
            </a:r>
            <a:endParaRPr lang="en-US" sz="3600" b="1" dirty="0" smtClean="0">
              <a:solidFill>
                <a:srgbClr val="FFFF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73240" y="5974080"/>
            <a:ext cx="28027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dirty="0" smtClean="0"/>
              <a:t>Lennart Johansson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5014968" y="4508808"/>
            <a:ext cx="20400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 smtClean="0"/>
              <a:t>www.gnu.org</a:t>
            </a:r>
            <a:endParaRPr lang="en-US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2382" y="3932382"/>
            <a:ext cx="1136073" cy="1136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54265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Searching through files | </a:t>
            </a:r>
            <a:r>
              <a:rPr lang="en-US" dirty="0" err="1" smtClean="0"/>
              <a:t>grep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cs typeface="Andale Mono"/>
              </a:rPr>
              <a:t>Beware: if the pattern matches the result will be </a:t>
            </a:r>
            <a:r>
              <a:rPr lang="en-US" dirty="0" smtClean="0">
                <a:cs typeface="Andale Mono"/>
              </a:rPr>
              <a:t>returned</a:t>
            </a:r>
          </a:p>
          <a:p>
            <a:pPr marL="0" indent="0">
              <a:buNone/>
            </a:pPr>
            <a:endParaRPr lang="en-US" dirty="0" smtClean="0">
              <a:cs typeface="Andale Mono"/>
            </a:endParaRPr>
          </a:p>
          <a:p>
            <a:pPr marL="0" indent="0">
              <a:buNone/>
            </a:pPr>
            <a:endParaRPr lang="en-US" dirty="0" smtClean="0">
              <a:latin typeface="Andale Mono"/>
              <a:cs typeface="Andale Mono"/>
            </a:endParaRPr>
          </a:p>
          <a:p>
            <a:pPr marL="0" indent="0">
              <a:buNone/>
            </a:pPr>
            <a:endParaRPr lang="en-US" dirty="0">
              <a:latin typeface="Andale Mono"/>
              <a:cs typeface="Andale Mono"/>
            </a:endParaRPr>
          </a:p>
          <a:p>
            <a:pPr marL="0" indent="0">
              <a:buNone/>
            </a:pPr>
            <a:r>
              <a:rPr lang="en-US" dirty="0" smtClean="0">
                <a:cs typeface="Andale Mono"/>
              </a:rPr>
              <a:t>So: be specific</a:t>
            </a:r>
          </a:p>
          <a:p>
            <a:pPr marL="0" indent="0">
              <a:buNone/>
            </a:pPr>
            <a:endParaRPr lang="en-US" dirty="0">
              <a:latin typeface="Andale Mono"/>
              <a:cs typeface="Andale Mono"/>
            </a:endParaRPr>
          </a:p>
          <a:p>
            <a:pPr marL="0" indent="0">
              <a:buNone/>
            </a:pPr>
            <a:endParaRPr lang="en-US" dirty="0" smtClean="0">
              <a:latin typeface="Andale Mono"/>
              <a:cs typeface="Andale Mono"/>
            </a:endParaRPr>
          </a:p>
          <a:p>
            <a:pPr marL="0" indent="0">
              <a:buNone/>
            </a:pPr>
            <a:endParaRPr lang="en-US" dirty="0">
              <a:latin typeface="Andale Mono"/>
              <a:cs typeface="Andale Mono"/>
            </a:endParaRPr>
          </a:p>
          <a:p>
            <a:pPr marL="0" indent="0">
              <a:buNone/>
            </a:pPr>
            <a:endParaRPr lang="en-US" dirty="0" smtClean="0">
              <a:latin typeface="Andale Mono"/>
              <a:cs typeface="Andale Mono"/>
            </a:endParaRPr>
          </a:p>
          <a:p>
            <a:pPr marL="0" indent="0">
              <a:buNone/>
            </a:pPr>
            <a:endParaRPr lang="en-US" dirty="0">
              <a:latin typeface="Andale Mono"/>
              <a:cs typeface="Andale Mono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10</a:t>
            </a:fld>
            <a:endParaRPr lang="en-US"/>
          </a:p>
        </p:txBody>
      </p:sp>
      <p:pic>
        <p:nvPicPr>
          <p:cNvPr id="9" name="Picture 8" descr="Screen Shot 2015-02-04 at 12.47.3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819" y="1638299"/>
            <a:ext cx="6591300" cy="533400"/>
          </a:xfrm>
          <a:prstGeom prst="rect">
            <a:avLst/>
          </a:prstGeom>
        </p:spPr>
      </p:pic>
      <p:pic>
        <p:nvPicPr>
          <p:cNvPr id="10" name="Picture 9" descr="Screen Shot 2015-02-04 at 12.50.2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127" y="3192318"/>
            <a:ext cx="6794500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713722"/>
      </p:ext>
    </p:extLst>
  </p:cSld>
  <p:clrMapOvr>
    <a:masterClrMapping/>
  </p:clrMapOvr>
  <p:transition xmlns:p14="http://schemas.microsoft.com/office/powerpoint/2010/main" advTm="15000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Searching through files | head | tail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381000" y="914400"/>
            <a:ext cx="8382000" cy="563418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latin typeface="Andale Mono"/>
                <a:cs typeface="Andale Mono"/>
              </a:rPr>
              <a:t>head [options] [file]</a:t>
            </a:r>
          </a:p>
          <a:p>
            <a:pPr marL="0" indent="0">
              <a:buNone/>
            </a:pPr>
            <a:endParaRPr lang="en-US" dirty="0">
              <a:latin typeface="Andale Mono"/>
              <a:cs typeface="Andale Mono"/>
            </a:endParaRPr>
          </a:p>
          <a:p>
            <a:pPr marL="0" indent="0">
              <a:buNone/>
            </a:pPr>
            <a:endParaRPr lang="en-US" dirty="0" smtClean="0">
              <a:latin typeface="Andale Mono"/>
              <a:cs typeface="Andale Mono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11</a:t>
            </a:fld>
            <a:endParaRPr lang="en-US"/>
          </a:p>
        </p:txBody>
      </p:sp>
      <p:pic>
        <p:nvPicPr>
          <p:cNvPr id="2" name="Picture 1" descr="Screen Shot 2015-02-04 at 12.34.2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127" y="1488209"/>
            <a:ext cx="6299200" cy="533400"/>
          </a:xfrm>
          <a:prstGeom prst="rect">
            <a:avLst/>
          </a:prstGeom>
        </p:spPr>
      </p:pic>
      <p:sp>
        <p:nvSpPr>
          <p:cNvPr id="6" name="Content Placeholder 7"/>
          <p:cNvSpPr txBox="1">
            <a:spLocks/>
          </p:cNvSpPr>
          <p:nvPr/>
        </p:nvSpPr>
        <p:spPr bwMode="auto">
          <a:xfrm>
            <a:off x="394853" y="3075709"/>
            <a:ext cx="8382000" cy="563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36A2F5"/>
              </a:buClr>
              <a:buChar char="•"/>
              <a:defRPr sz="2200"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1pPr>
            <a:lvl2pPr marL="742950" indent="-28575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E7207B"/>
              </a:buClr>
              <a:buFont typeface="Times" charset="0"/>
              <a:buChar char="•"/>
              <a:defRPr sz="2000"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2pPr>
            <a:lvl3pPr marL="1143000" indent="-2286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C2D73C"/>
              </a:buClr>
              <a:buChar char="•"/>
              <a:defRPr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3pPr>
            <a:lvl4pPr marL="1600200" indent="-2286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600"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4pPr>
            <a:lvl5pPr marL="2057400" indent="-2286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charset="0"/>
              <a:buChar char="•"/>
              <a:defRPr sz="1400"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5pPr>
            <a:lvl6pPr marL="2514600" indent="-228600" algn="l" rtl="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FontTx/>
              <a:buNone/>
            </a:pPr>
            <a:r>
              <a:rPr lang="en-US" dirty="0" smtClean="0">
                <a:latin typeface="Andale Mono"/>
                <a:cs typeface="Andale Mono"/>
              </a:rPr>
              <a:t>tail [options] [file]</a:t>
            </a:r>
          </a:p>
          <a:p>
            <a:pPr marL="0" indent="0">
              <a:buFontTx/>
              <a:buNone/>
            </a:pPr>
            <a:endParaRPr lang="en-US" dirty="0" smtClean="0">
              <a:latin typeface="Andale Mono"/>
              <a:cs typeface="Andale Mono"/>
            </a:endParaRPr>
          </a:p>
          <a:p>
            <a:pPr marL="0" indent="0">
              <a:buFontTx/>
              <a:buNone/>
            </a:pPr>
            <a:endParaRPr lang="en-US" dirty="0" smtClean="0">
              <a:latin typeface="Andale Mono"/>
              <a:cs typeface="Andale Mono"/>
            </a:endParaRPr>
          </a:p>
        </p:txBody>
      </p:sp>
      <p:pic>
        <p:nvPicPr>
          <p:cNvPr id="3" name="Picture 2" descr="Screen Shot 2015-02-04 at 12.35.1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828" y="3656445"/>
            <a:ext cx="6273800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81677"/>
      </p:ext>
    </p:extLst>
  </p:cSld>
  <p:clrMapOvr>
    <a:masterClrMapping/>
  </p:clrMapOvr>
  <p:transition xmlns:p14="http://schemas.microsoft.com/office/powerpoint/2010/main" advTm="1500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Combining commands | pipe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pipe ( | ) symbol is used to combine commands in a small pipeline. The first command is executed first, the second thereafter, etc.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/>
              <a:t>Example: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12</a:t>
            </a:fld>
            <a:endParaRPr lang="en-US"/>
          </a:p>
        </p:txBody>
      </p:sp>
      <p:pic>
        <p:nvPicPr>
          <p:cNvPr id="2" name="Picture 1" descr="Screen Shot 2015-02-04 at 12.35.4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445" y="3034145"/>
            <a:ext cx="7188200" cy="55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363012"/>
      </p:ext>
    </p:extLst>
  </p:cSld>
  <p:clrMapOvr>
    <a:masterClrMapping/>
  </p:clrMapOvr>
  <p:transition xmlns:p14="http://schemas.microsoft.com/office/powerpoint/2010/main" advTm="15000"/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Searching through files | </a:t>
            </a:r>
            <a:r>
              <a:rPr lang="en-US" dirty="0" err="1" smtClean="0"/>
              <a:t>wc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 smtClean="0">
                <a:latin typeface="Andale Mono"/>
                <a:cs typeface="Andale Mono"/>
              </a:rPr>
              <a:t>wc</a:t>
            </a:r>
            <a:r>
              <a:rPr lang="en-US" dirty="0" smtClean="0">
                <a:latin typeface="Andale Mono"/>
                <a:cs typeface="Andale Mono"/>
              </a:rPr>
              <a:t> </a:t>
            </a:r>
            <a:r>
              <a:rPr lang="en-US" dirty="0">
                <a:latin typeface="Andale Mono"/>
                <a:cs typeface="Andale Mono"/>
              </a:rPr>
              <a:t>[options] [file]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err="1" smtClean="0"/>
              <a:t>wc</a:t>
            </a:r>
            <a:r>
              <a:rPr lang="en-US" dirty="0" smtClean="0"/>
              <a:t> can be used to count the number of lines, words or bytes in a file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13</a:t>
            </a:fld>
            <a:endParaRPr lang="en-US"/>
          </a:p>
        </p:txBody>
      </p:sp>
      <p:pic>
        <p:nvPicPr>
          <p:cNvPr id="2" name="Picture 1" descr="Screen Shot 2015-02-04 at 14.07.4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18" y="2847109"/>
            <a:ext cx="6108700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152017"/>
      </p:ext>
    </p:extLst>
  </p:cSld>
  <p:clrMapOvr>
    <a:masterClrMapping/>
  </p:clrMapOvr>
  <p:transition xmlns:p14="http://schemas.microsoft.com/office/powerpoint/2010/main" advTm="15000"/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File manipulation | </a:t>
            </a:r>
            <a:r>
              <a:rPr lang="en-US" dirty="0" err="1" smtClean="0"/>
              <a:t>sed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Substitute text</a:t>
            </a:r>
          </a:p>
          <a:p>
            <a:endParaRPr lang="en-US" dirty="0"/>
          </a:p>
          <a:p>
            <a:r>
              <a:rPr lang="en-US" dirty="0" err="1" smtClean="0">
                <a:latin typeface="Andale Mono"/>
                <a:cs typeface="Andale Mono"/>
              </a:rPr>
              <a:t>sed</a:t>
            </a:r>
            <a:r>
              <a:rPr lang="en-US" dirty="0" smtClean="0">
                <a:latin typeface="Andale Mono"/>
                <a:cs typeface="Andale Mono"/>
              </a:rPr>
              <a:t> ‘s/one/two/’ file</a:t>
            </a:r>
          </a:p>
          <a:p>
            <a:endParaRPr lang="en-US" dirty="0">
              <a:latin typeface="Andale Mono"/>
              <a:cs typeface="Andale Mono"/>
            </a:endParaRPr>
          </a:p>
          <a:p>
            <a:r>
              <a:rPr lang="en-US" dirty="0" smtClean="0">
                <a:latin typeface="Andale Mono"/>
                <a:cs typeface="Andale Mono"/>
              </a:rPr>
              <a:t>This substitutes one for two</a:t>
            </a:r>
          </a:p>
          <a:p>
            <a:endParaRPr lang="en-US" dirty="0">
              <a:latin typeface="Andale Mono"/>
              <a:cs typeface="Andale Mono"/>
            </a:endParaRPr>
          </a:p>
          <a:p>
            <a:endParaRPr lang="en-US" dirty="0" smtClean="0">
              <a:latin typeface="Andale Mono"/>
              <a:cs typeface="Andale Mono"/>
            </a:endParaRPr>
          </a:p>
          <a:p>
            <a:endParaRPr lang="en-US" dirty="0">
              <a:latin typeface="Andale Mono"/>
              <a:cs typeface="Andale Mono"/>
            </a:endParaRPr>
          </a:p>
          <a:p>
            <a:endParaRPr lang="en-US" dirty="0" smtClean="0">
              <a:latin typeface="Andale Mono"/>
              <a:cs typeface="Andale Mono"/>
            </a:endParaRPr>
          </a:p>
          <a:p>
            <a:endParaRPr lang="en-US" dirty="0">
              <a:latin typeface="Andale Mono"/>
              <a:cs typeface="Andale Mono"/>
            </a:endParaRPr>
          </a:p>
          <a:p>
            <a:endParaRPr lang="en-US" dirty="0" smtClean="0">
              <a:latin typeface="Andale Mono"/>
              <a:cs typeface="Andale Mono"/>
            </a:endParaRPr>
          </a:p>
          <a:p>
            <a:r>
              <a:rPr lang="en-US" dirty="0" smtClean="0">
                <a:latin typeface="Andale Mono"/>
                <a:cs typeface="Andale Mono"/>
              </a:rPr>
              <a:t>To change the file redirect it to another file</a:t>
            </a:r>
            <a:endParaRPr lang="en-US" dirty="0">
              <a:latin typeface="Andale Mono"/>
              <a:cs typeface="Andale Mono"/>
            </a:endParaRPr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14</a:t>
            </a:fld>
            <a:endParaRPr lang="en-US"/>
          </a:p>
        </p:txBody>
      </p:sp>
      <p:pic>
        <p:nvPicPr>
          <p:cNvPr id="2" name="Picture 1" descr="Screen Shot 2015-02-04 at 15.59.4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037" y="3226955"/>
            <a:ext cx="7061200" cy="2159000"/>
          </a:xfrm>
          <a:prstGeom prst="rect">
            <a:avLst/>
          </a:prstGeom>
        </p:spPr>
      </p:pic>
      <p:pic>
        <p:nvPicPr>
          <p:cNvPr id="6" name="Picture 5" descr="Screen Shot 2015-02-04 at 16.09.3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509" y="6213764"/>
            <a:ext cx="5626100" cy="20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579636"/>
      </p:ext>
    </p:extLst>
  </p:cSld>
  <p:clrMapOvr>
    <a:masterClrMapping/>
  </p:clrMapOvr>
  <p:transition xmlns:p14="http://schemas.microsoft.com/office/powerpoint/2010/main" advTm="15000"/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File manipulation | </a:t>
            </a:r>
            <a:r>
              <a:rPr lang="en-US" dirty="0" err="1" smtClean="0"/>
              <a:t>sed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Delete lines</a:t>
            </a:r>
          </a:p>
          <a:p>
            <a:endParaRPr lang="en-US" dirty="0"/>
          </a:p>
          <a:p>
            <a:r>
              <a:rPr lang="en-US" dirty="0" err="1" smtClean="0">
                <a:latin typeface="Andale Mono"/>
                <a:cs typeface="Andale Mono"/>
              </a:rPr>
              <a:t>sed</a:t>
            </a:r>
            <a:r>
              <a:rPr lang="en-US" dirty="0" smtClean="0">
                <a:latin typeface="Andale Mono"/>
                <a:cs typeface="Andale Mono"/>
              </a:rPr>
              <a:t> ‘</a:t>
            </a:r>
            <a:r>
              <a:rPr lang="en-US" dirty="0" err="1" smtClean="0">
                <a:latin typeface="Andale Mono"/>
                <a:cs typeface="Andale Mono"/>
              </a:rPr>
              <a:t>linestart,lineendd</a:t>
            </a:r>
            <a:r>
              <a:rPr lang="en-US" dirty="0" smtClean="0">
                <a:latin typeface="Andale Mono"/>
                <a:cs typeface="Andale Mono"/>
              </a:rPr>
              <a:t>’ file</a:t>
            </a:r>
          </a:p>
          <a:p>
            <a:r>
              <a:rPr lang="en-US" dirty="0" smtClean="0">
                <a:cs typeface="Andale Mono"/>
              </a:rPr>
              <a:t>This deletes the lines from </a:t>
            </a:r>
            <a:r>
              <a:rPr lang="en-US" dirty="0" err="1" smtClean="0">
                <a:cs typeface="Andale Mono"/>
              </a:rPr>
              <a:t>linestart</a:t>
            </a:r>
            <a:r>
              <a:rPr lang="en-US" dirty="0" smtClean="0">
                <a:cs typeface="Andale Mono"/>
              </a:rPr>
              <a:t> to </a:t>
            </a:r>
            <a:r>
              <a:rPr lang="en-US" dirty="0" err="1" smtClean="0">
                <a:cs typeface="Andale Mono"/>
              </a:rPr>
              <a:t>lineend</a:t>
            </a:r>
            <a:endParaRPr lang="en-US" dirty="0" smtClean="0">
              <a:cs typeface="Andale Mono"/>
            </a:endParaRPr>
          </a:p>
          <a:p>
            <a:endParaRPr lang="en-US" dirty="0">
              <a:latin typeface="Andale Mono"/>
              <a:cs typeface="Andale Mono"/>
            </a:endParaRPr>
          </a:p>
          <a:p>
            <a:endParaRPr lang="en-US" dirty="0" smtClean="0">
              <a:latin typeface="Andale Mono"/>
              <a:cs typeface="Andale Mono"/>
            </a:endParaRPr>
          </a:p>
          <a:p>
            <a:pPr marL="0" indent="0">
              <a:buNone/>
            </a:pPr>
            <a:endParaRPr lang="en-US" dirty="0" smtClean="0">
              <a:latin typeface="Andale Mono"/>
              <a:cs typeface="Andale Mono"/>
            </a:endParaRPr>
          </a:p>
          <a:p>
            <a:endParaRPr lang="en-US" dirty="0">
              <a:latin typeface="Andale Mono"/>
              <a:cs typeface="Andale Mono"/>
            </a:endParaRPr>
          </a:p>
          <a:p>
            <a:r>
              <a:rPr lang="en-US" dirty="0" err="1">
                <a:latin typeface="Andale Mono"/>
                <a:cs typeface="Andale Mono"/>
              </a:rPr>
              <a:t>sed</a:t>
            </a:r>
            <a:r>
              <a:rPr lang="en-US" dirty="0">
                <a:latin typeface="Andale Mono"/>
                <a:cs typeface="Andale Mono"/>
              </a:rPr>
              <a:t> ‘</a:t>
            </a:r>
            <a:r>
              <a:rPr lang="en-US" dirty="0" err="1">
                <a:latin typeface="Andale Mono"/>
                <a:cs typeface="Andale Mono"/>
              </a:rPr>
              <a:t>linestart,</a:t>
            </a:r>
            <a:r>
              <a:rPr lang="en-US" dirty="0" err="1" smtClean="0">
                <a:latin typeface="Andale Mono"/>
                <a:cs typeface="Andale Mono"/>
              </a:rPr>
              <a:t>lineend!d</a:t>
            </a:r>
            <a:r>
              <a:rPr lang="en-US" dirty="0">
                <a:latin typeface="Andale Mono"/>
                <a:cs typeface="Andale Mono"/>
              </a:rPr>
              <a:t>’ file</a:t>
            </a:r>
          </a:p>
          <a:p>
            <a:r>
              <a:rPr lang="en-US" dirty="0" smtClean="0">
                <a:cs typeface="Andale Mono"/>
              </a:rPr>
              <a:t>This will delete all but those lines</a:t>
            </a:r>
          </a:p>
          <a:p>
            <a:endParaRPr lang="en-US" dirty="0">
              <a:latin typeface="Andale Mono"/>
              <a:cs typeface="Andale Mono"/>
            </a:endParaRPr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15</a:t>
            </a:fld>
            <a:endParaRPr lang="en-US"/>
          </a:p>
        </p:txBody>
      </p:sp>
      <p:pic>
        <p:nvPicPr>
          <p:cNvPr id="3" name="Picture 2" descr="Screen Shot 2015-02-04 at 16.12.3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63" y="2685473"/>
            <a:ext cx="5778500" cy="1625600"/>
          </a:xfrm>
          <a:prstGeom prst="rect">
            <a:avLst/>
          </a:prstGeom>
        </p:spPr>
      </p:pic>
      <p:pic>
        <p:nvPicPr>
          <p:cNvPr id="4" name="Picture 3" descr="Screen Shot 2015-02-04 at 16.12.4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245" y="5370945"/>
            <a:ext cx="5816600" cy="71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689361"/>
      </p:ext>
    </p:extLst>
  </p:cSld>
  <p:clrMapOvr>
    <a:masterClrMapping/>
  </p:clrMapOvr>
  <p:transition xmlns:p14="http://schemas.microsoft.com/office/powerpoint/2010/main" advTm="15000"/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File manipulation | </a:t>
            </a:r>
            <a:r>
              <a:rPr lang="en-US" dirty="0" err="1" smtClean="0"/>
              <a:t>sed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Delete lines</a:t>
            </a:r>
          </a:p>
          <a:p>
            <a:endParaRPr lang="en-US" dirty="0"/>
          </a:p>
          <a:p>
            <a:r>
              <a:rPr lang="en-US" dirty="0" err="1" smtClean="0">
                <a:latin typeface="Andale Mono"/>
                <a:cs typeface="Andale Mono"/>
              </a:rPr>
              <a:t>sed</a:t>
            </a:r>
            <a:r>
              <a:rPr lang="en-US" dirty="0" smtClean="0">
                <a:latin typeface="Andale Mono"/>
                <a:cs typeface="Andale Mono"/>
              </a:rPr>
              <a:t> ‘</a:t>
            </a:r>
            <a:r>
              <a:rPr lang="en-US" dirty="0" err="1" smtClean="0">
                <a:latin typeface="Andale Mono"/>
                <a:cs typeface="Andale Mono"/>
              </a:rPr>
              <a:t>linestart</a:t>
            </a:r>
            <a:r>
              <a:rPr lang="en-US" dirty="0" smtClean="0">
                <a:latin typeface="Andale Mono"/>
                <a:cs typeface="Andale Mono"/>
              </a:rPr>
              <a:t>,$d’ file</a:t>
            </a:r>
          </a:p>
          <a:p>
            <a:r>
              <a:rPr lang="en-US" dirty="0" smtClean="0">
                <a:cs typeface="Andale Mono"/>
              </a:rPr>
              <a:t>This deletes the lines form </a:t>
            </a:r>
            <a:r>
              <a:rPr lang="en-US" dirty="0" err="1" smtClean="0">
                <a:cs typeface="Andale Mono"/>
              </a:rPr>
              <a:t>linestart</a:t>
            </a:r>
            <a:r>
              <a:rPr lang="en-US" dirty="0" smtClean="0">
                <a:cs typeface="Andale Mono"/>
              </a:rPr>
              <a:t> to end of file</a:t>
            </a:r>
          </a:p>
          <a:p>
            <a:endParaRPr lang="en-US" dirty="0">
              <a:latin typeface="Andale Mono"/>
              <a:cs typeface="Andale Mono"/>
            </a:endParaRPr>
          </a:p>
          <a:p>
            <a:endParaRPr lang="en-US" dirty="0" smtClean="0">
              <a:latin typeface="Andale Mono"/>
              <a:cs typeface="Andale Mono"/>
            </a:endParaRPr>
          </a:p>
          <a:p>
            <a:endParaRPr lang="en-US" dirty="0">
              <a:latin typeface="Andale Mono"/>
              <a:cs typeface="Andale Mono"/>
            </a:endParaRPr>
          </a:p>
          <a:p>
            <a:endParaRPr lang="en-US" dirty="0" smtClean="0">
              <a:latin typeface="Andale Mono"/>
              <a:cs typeface="Andale Mono"/>
            </a:endParaRPr>
          </a:p>
          <a:p>
            <a:endParaRPr lang="en-US" dirty="0" smtClean="0">
              <a:latin typeface="Andale Mono"/>
              <a:cs typeface="Andale Mono"/>
            </a:endParaRPr>
          </a:p>
          <a:p>
            <a:pPr marL="0" indent="0">
              <a:buNone/>
            </a:pPr>
            <a:endParaRPr lang="en-US" dirty="0" smtClean="0">
              <a:latin typeface="Andale Mono"/>
              <a:cs typeface="Andale Mono"/>
            </a:endParaRPr>
          </a:p>
          <a:p>
            <a:endParaRPr lang="en-US" dirty="0">
              <a:latin typeface="Andale Mono"/>
              <a:cs typeface="Andale Mono"/>
            </a:endParaRPr>
          </a:p>
          <a:p>
            <a:endParaRPr lang="en-US" dirty="0">
              <a:latin typeface="Andale Mono"/>
              <a:cs typeface="Andale Mono"/>
            </a:endParaRPr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16</a:t>
            </a:fld>
            <a:endParaRPr lang="en-US"/>
          </a:p>
        </p:txBody>
      </p:sp>
      <p:pic>
        <p:nvPicPr>
          <p:cNvPr id="2" name="Picture 1" descr="Screen Shot 2015-02-04 at 16.27.5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654" y="2776682"/>
            <a:ext cx="5676900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611580"/>
      </p:ext>
    </p:extLst>
  </p:cSld>
  <p:clrMapOvr>
    <a:masterClrMapping/>
  </p:clrMapOvr>
  <p:transition xmlns:p14="http://schemas.microsoft.com/office/powerpoint/2010/main" advTm="15000"/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File manipulation | </a:t>
            </a:r>
            <a:r>
              <a:rPr lang="en-US" dirty="0" err="1" smtClean="0"/>
              <a:t>sed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Delete lines</a:t>
            </a:r>
          </a:p>
          <a:p>
            <a:endParaRPr lang="en-US" dirty="0"/>
          </a:p>
          <a:p>
            <a:r>
              <a:rPr lang="en-US" dirty="0" err="1" smtClean="0">
                <a:latin typeface="Andale Mono"/>
                <a:cs typeface="Andale Mono"/>
              </a:rPr>
              <a:t>sed</a:t>
            </a:r>
            <a:r>
              <a:rPr lang="en-US" dirty="0" smtClean="0">
                <a:latin typeface="Andale Mono"/>
                <a:cs typeface="Andale Mono"/>
              </a:rPr>
              <a:t> ‘</a:t>
            </a:r>
            <a:r>
              <a:rPr lang="en-US" dirty="0" err="1" smtClean="0">
                <a:latin typeface="Andale Mono"/>
                <a:cs typeface="Andale Mono"/>
              </a:rPr>
              <a:t>linestart~stepd</a:t>
            </a:r>
            <a:r>
              <a:rPr lang="en-US" dirty="0" smtClean="0">
                <a:latin typeface="Andale Mono"/>
                <a:cs typeface="Andale Mono"/>
              </a:rPr>
              <a:t>’ file</a:t>
            </a:r>
          </a:p>
          <a:p>
            <a:r>
              <a:rPr lang="en-US" dirty="0" smtClean="0">
                <a:cs typeface="Andale Mono"/>
              </a:rPr>
              <a:t>This deletes stepwise every </a:t>
            </a:r>
            <a:r>
              <a:rPr lang="en-US" dirty="0" err="1" smtClean="0">
                <a:cs typeface="Andale Mono"/>
              </a:rPr>
              <a:t>xth</a:t>
            </a:r>
            <a:r>
              <a:rPr lang="en-US" dirty="0">
                <a:cs typeface="Andale Mono"/>
              </a:rPr>
              <a:t> </a:t>
            </a:r>
            <a:r>
              <a:rPr lang="en-US" dirty="0" smtClean="0">
                <a:cs typeface="Andale Mono"/>
              </a:rPr>
              <a:t>line from </a:t>
            </a:r>
            <a:r>
              <a:rPr lang="en-US" dirty="0" err="1" smtClean="0">
                <a:cs typeface="Andale Mono"/>
              </a:rPr>
              <a:t>linestart</a:t>
            </a:r>
            <a:r>
              <a:rPr lang="en-US" dirty="0" smtClean="0">
                <a:cs typeface="Andale Mono"/>
              </a:rPr>
              <a:t> to end</a:t>
            </a:r>
          </a:p>
          <a:p>
            <a:endParaRPr lang="en-US" dirty="0">
              <a:latin typeface="Andale Mono"/>
              <a:cs typeface="Andale Mono"/>
            </a:endParaRPr>
          </a:p>
          <a:p>
            <a:endParaRPr lang="en-US" dirty="0" smtClean="0">
              <a:latin typeface="Andale Mono"/>
              <a:cs typeface="Andale Mono"/>
            </a:endParaRPr>
          </a:p>
          <a:p>
            <a:pPr marL="0" indent="0">
              <a:buNone/>
            </a:pPr>
            <a:endParaRPr lang="en-US" dirty="0" smtClean="0">
              <a:latin typeface="Andale Mono"/>
              <a:cs typeface="Andale Mono"/>
            </a:endParaRPr>
          </a:p>
          <a:p>
            <a:endParaRPr lang="en-US" dirty="0">
              <a:latin typeface="Andale Mono"/>
              <a:cs typeface="Andale Mono"/>
            </a:endParaRPr>
          </a:p>
          <a:p>
            <a:endParaRPr lang="en-US" dirty="0" smtClean="0">
              <a:latin typeface="Andale Mono"/>
              <a:cs typeface="Andale Mono"/>
            </a:endParaRPr>
          </a:p>
          <a:p>
            <a:r>
              <a:rPr lang="en-US" dirty="0" err="1" smtClean="0">
                <a:latin typeface="Andale Mono"/>
                <a:cs typeface="Andale Mono"/>
              </a:rPr>
              <a:t>sed</a:t>
            </a:r>
            <a:r>
              <a:rPr lang="en-US" dirty="0" smtClean="0">
                <a:latin typeface="Andale Mono"/>
                <a:cs typeface="Andale Mono"/>
              </a:rPr>
              <a:t> ‘2~2d’ </a:t>
            </a:r>
            <a:r>
              <a:rPr lang="en-US" dirty="0" smtClean="0">
                <a:cs typeface="Andale Mono"/>
              </a:rPr>
              <a:t>deletes line 2 and every second line from there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17</a:t>
            </a:fld>
            <a:endParaRPr lang="en-US"/>
          </a:p>
        </p:txBody>
      </p:sp>
      <p:pic>
        <p:nvPicPr>
          <p:cNvPr id="2" name="Picture 1" descr="Screen Shot 2015-02-04 at 16.18.1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73" y="2895601"/>
            <a:ext cx="57150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249645"/>
      </p:ext>
    </p:extLst>
  </p:cSld>
  <p:clrMapOvr>
    <a:masterClrMapping/>
  </p:clrMapOvr>
  <p:transition xmlns:p14="http://schemas.microsoft.com/office/powerpoint/2010/main" advTm="15000"/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File manipulation | </a:t>
            </a:r>
            <a:r>
              <a:rPr lang="en-US" dirty="0" err="1" smtClean="0"/>
              <a:t>sed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Delete lines</a:t>
            </a:r>
          </a:p>
          <a:p>
            <a:endParaRPr lang="en-US" dirty="0"/>
          </a:p>
          <a:p>
            <a:r>
              <a:rPr lang="en-US" dirty="0" err="1" smtClean="0">
                <a:latin typeface="Andale Mono"/>
                <a:cs typeface="Andale Mono"/>
              </a:rPr>
              <a:t>sed</a:t>
            </a:r>
            <a:r>
              <a:rPr lang="en-US" dirty="0" smtClean="0">
                <a:latin typeface="Andale Mono"/>
                <a:cs typeface="Andale Mono"/>
              </a:rPr>
              <a:t> ‘/search/d’ file</a:t>
            </a:r>
          </a:p>
          <a:p>
            <a:r>
              <a:rPr lang="en-US" dirty="0" smtClean="0">
                <a:cs typeface="Andale Mono"/>
              </a:rPr>
              <a:t>This deletes all lines in which the search finds a match</a:t>
            </a:r>
          </a:p>
          <a:p>
            <a:endParaRPr lang="en-US" dirty="0">
              <a:latin typeface="Andale Mono"/>
              <a:cs typeface="Andale Mono"/>
            </a:endParaRPr>
          </a:p>
          <a:p>
            <a:endParaRPr lang="en-US" dirty="0" smtClean="0">
              <a:latin typeface="Andale Mono"/>
              <a:cs typeface="Andale Mono"/>
            </a:endParaRPr>
          </a:p>
          <a:p>
            <a:pPr marL="0" indent="0">
              <a:buNone/>
            </a:pPr>
            <a:endParaRPr lang="en-US" dirty="0" smtClean="0">
              <a:latin typeface="Andale Mono"/>
              <a:cs typeface="Andale Mono"/>
            </a:endParaRPr>
          </a:p>
          <a:p>
            <a:endParaRPr lang="en-US" dirty="0">
              <a:latin typeface="Andale Mono"/>
              <a:cs typeface="Andale Mono"/>
            </a:endParaRPr>
          </a:p>
          <a:p>
            <a:pPr marL="0" indent="0">
              <a:buNone/>
            </a:pPr>
            <a:endParaRPr lang="en-US" dirty="0" smtClean="0">
              <a:latin typeface="Andale Mono"/>
              <a:cs typeface="Andale Mono"/>
            </a:endParaRPr>
          </a:p>
          <a:p>
            <a:pPr marL="0" indent="0">
              <a:buNone/>
            </a:pPr>
            <a:r>
              <a:rPr lang="en-US" dirty="0" smtClean="0">
                <a:cs typeface="Andale Mono"/>
              </a:rPr>
              <a:t>More examples:</a:t>
            </a:r>
          </a:p>
          <a:p>
            <a:pPr marL="0" indent="0">
              <a:buNone/>
            </a:pPr>
            <a:r>
              <a:rPr lang="en-US" sz="1600" dirty="0">
                <a:latin typeface="Andale Mono"/>
                <a:cs typeface="Andale Mono"/>
                <a:hlinkClick r:id="rId2"/>
              </a:rPr>
              <a:t>http://www.thegeekstuff.com/2009/09/unix-sed-tutorial-delete-file-lines-using-address-and-patterns</a:t>
            </a:r>
            <a:r>
              <a:rPr lang="en-US" sz="1600" dirty="0" smtClean="0">
                <a:latin typeface="Andale Mono"/>
                <a:cs typeface="Andale Mono"/>
                <a:hlinkClick r:id="rId2"/>
              </a:rPr>
              <a:t>/</a:t>
            </a:r>
            <a:endParaRPr lang="en-US" sz="1600" dirty="0" smtClean="0">
              <a:latin typeface="Andale Mono"/>
              <a:cs typeface="Andale Mono"/>
            </a:endParaRPr>
          </a:p>
          <a:p>
            <a:pPr marL="0" indent="0">
              <a:buNone/>
            </a:pPr>
            <a:endParaRPr lang="en-US" dirty="0" smtClean="0">
              <a:latin typeface="Andale Mono"/>
              <a:cs typeface="Andale Mono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18</a:t>
            </a:fld>
            <a:endParaRPr lang="en-US"/>
          </a:p>
        </p:txBody>
      </p:sp>
      <p:pic>
        <p:nvPicPr>
          <p:cNvPr id="3" name="Picture 2" descr="Screen Shot 2015-02-04 at 16.24.5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572" y="2850573"/>
            <a:ext cx="6121400" cy="180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311601"/>
      </p:ext>
    </p:extLst>
  </p:cSld>
  <p:clrMapOvr>
    <a:masterClrMapping/>
  </p:clrMapOvr>
  <p:transition xmlns:p14="http://schemas.microsoft.com/office/powerpoint/2010/main" advTm="15000"/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Regular expressions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Sometimes you are not searching for a specific string, but for a set of strings. 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For instance: ‘bell, ball, bull’ look similar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If you want to allow more strings [ ]  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[</a:t>
            </a:r>
            <a:r>
              <a:rPr lang="en-US" dirty="0" err="1" smtClean="0"/>
              <a:t>abc</a:t>
            </a:r>
            <a:r>
              <a:rPr lang="en-US" dirty="0" smtClean="0"/>
              <a:t>] matches a, b and c. [a-d] matches </a:t>
            </a:r>
            <a:r>
              <a:rPr lang="en-US" dirty="0" err="1" smtClean="0"/>
              <a:t>a,b,c</a:t>
            </a:r>
            <a:r>
              <a:rPr lang="en-US" dirty="0" smtClean="0"/>
              <a:t> and d</a:t>
            </a:r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19</a:t>
            </a:fld>
            <a:endParaRPr lang="en-US"/>
          </a:p>
        </p:txBody>
      </p:sp>
      <p:pic>
        <p:nvPicPr>
          <p:cNvPr id="3" name="Picture 2" descr="Screen Shot 2015-02-04 at 16.48.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27" y="4550063"/>
            <a:ext cx="5702300" cy="1244600"/>
          </a:xfrm>
          <a:prstGeom prst="rect">
            <a:avLst/>
          </a:prstGeom>
        </p:spPr>
      </p:pic>
      <p:pic>
        <p:nvPicPr>
          <p:cNvPr id="4" name="Picture 3" descr="Screen Shot 2015-02-04 at 16.53.3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701" y="2698173"/>
            <a:ext cx="4533900" cy="107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749787"/>
      </p:ext>
    </p:extLst>
  </p:cSld>
  <p:clrMapOvr>
    <a:masterClrMapping/>
  </p:clrMapOvr>
  <p:transition xmlns:p14="http://schemas.microsoft.com/office/powerpoint/2010/main" advTm="15000"/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2</a:t>
            </a:fld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Why BASH?</a:t>
            </a:r>
          </a:p>
          <a:p>
            <a:r>
              <a:rPr lang="en-US" dirty="0" smtClean="0"/>
              <a:t>Navigating via command line</a:t>
            </a:r>
          </a:p>
          <a:p>
            <a:r>
              <a:rPr lang="en-US" dirty="0" smtClean="0"/>
              <a:t>Changing permissions</a:t>
            </a:r>
          </a:p>
          <a:p>
            <a:r>
              <a:rPr lang="en-US" dirty="0" smtClean="0"/>
              <a:t>Saving output</a:t>
            </a:r>
          </a:p>
          <a:p>
            <a:r>
              <a:rPr lang="en-US" dirty="0" smtClean="0"/>
              <a:t>Searching through files</a:t>
            </a:r>
          </a:p>
          <a:p>
            <a:r>
              <a:rPr lang="en-US" dirty="0" smtClean="0"/>
              <a:t>File manipulation</a:t>
            </a:r>
          </a:p>
          <a:p>
            <a:r>
              <a:rPr lang="en-US" dirty="0" smtClean="0"/>
              <a:t>Regular expressions</a:t>
            </a:r>
          </a:p>
          <a:p>
            <a:r>
              <a:rPr lang="en-US" dirty="0" smtClean="0"/>
              <a:t>Working </a:t>
            </a:r>
            <a:r>
              <a:rPr lang="en-US" smtClean="0"/>
              <a:t>with columns</a:t>
            </a: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8" name="Content Placeholder 1"/>
          <p:cNvSpPr txBox="1">
            <a:spLocks/>
          </p:cNvSpPr>
          <p:nvPr/>
        </p:nvSpPr>
        <p:spPr bwMode="auto">
          <a:xfrm>
            <a:off x="2022762" y="4941454"/>
            <a:ext cx="5805055" cy="64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36A2F5"/>
              </a:buClr>
              <a:buChar char="•"/>
              <a:defRPr sz="2200"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1pPr>
            <a:lvl2pPr marL="742950" indent="-28575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E7207B"/>
              </a:buClr>
              <a:buFont typeface="Times" charset="0"/>
              <a:buChar char="•"/>
              <a:defRPr sz="2000"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2pPr>
            <a:lvl3pPr marL="1143000" indent="-2286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C2D73C"/>
              </a:buClr>
              <a:buChar char="•"/>
              <a:defRPr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3pPr>
            <a:lvl4pPr marL="1600200" indent="-2286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600"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4pPr>
            <a:lvl5pPr marL="2057400" indent="-2286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charset="0"/>
              <a:buChar char="•"/>
              <a:defRPr sz="1400"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5pPr>
            <a:lvl6pPr marL="2514600" indent="-228600" algn="l" rtl="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b="1" dirty="0" smtClean="0"/>
              <a:t>Please interrupt if you have a question</a:t>
            </a:r>
          </a:p>
          <a:p>
            <a:endParaRPr lang="en-US" dirty="0" smtClean="0"/>
          </a:p>
          <a:p>
            <a:endParaRPr lang="en-US" dirty="0" smtClean="0"/>
          </a:p>
          <a:p>
            <a:pPr marL="0" indent="0">
              <a:buFontTx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4300183"/>
      </p:ext>
    </p:extLst>
  </p:cSld>
  <p:clrMapOvr>
    <a:masterClrMapping/>
  </p:clrMapOvr>
  <p:transition xmlns:p14="http://schemas.microsoft.com/office/powerpoint/2010/main" advTm="1500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Regular expressions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But also ‘cell, bell, ball, bull’ look similar</a:t>
            </a:r>
          </a:p>
          <a:p>
            <a:endParaRPr lang="en-US" dirty="0"/>
          </a:p>
          <a:p>
            <a:r>
              <a:rPr lang="en-US" dirty="0" smtClean="0"/>
              <a:t>Make subsets of strings using ( )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20</a:t>
            </a:fld>
            <a:endParaRPr lang="en-US"/>
          </a:p>
        </p:txBody>
      </p:sp>
      <p:pic>
        <p:nvPicPr>
          <p:cNvPr id="2" name="Picture 1" descr="Screen Shot 2015-02-04 at 16.56.5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255" y="2505363"/>
            <a:ext cx="6235700" cy="177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104239"/>
      </p:ext>
    </p:extLst>
  </p:cSld>
  <p:clrMapOvr>
    <a:masterClrMapping/>
  </p:clrMapOvr>
  <p:transition xmlns:p14="http://schemas.microsoft.com/office/powerpoint/2010/main" advTm="15000"/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Regular expressions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^ matches the start of the line</a:t>
            </a:r>
          </a:p>
          <a:p>
            <a:r>
              <a:rPr lang="en-US" dirty="0" smtClean="0"/>
              <a:t>$ matches the end of the line</a:t>
            </a:r>
          </a:p>
          <a:p>
            <a:r>
              <a:rPr lang="en-US" dirty="0" smtClean="0"/>
              <a:t>. matches any single character</a:t>
            </a:r>
          </a:p>
          <a:p>
            <a:r>
              <a:rPr lang="en-US" dirty="0" smtClean="0"/>
              <a:t>[^] negation for characters within the brackets. </a:t>
            </a:r>
          </a:p>
          <a:p>
            <a:pPr lvl="1"/>
            <a:r>
              <a:rPr lang="en-US" dirty="0" smtClean="0"/>
              <a:t>For instance [^</a:t>
            </a:r>
            <a:r>
              <a:rPr lang="en-US" dirty="0" err="1" smtClean="0"/>
              <a:t>ab</a:t>
            </a:r>
            <a:r>
              <a:rPr lang="en-US" dirty="0" smtClean="0"/>
              <a:t>] matches any characters except a and b</a:t>
            </a:r>
            <a:endParaRPr lang="en-US" dirty="0"/>
          </a:p>
          <a:p>
            <a:pPr marL="457200" lvl="1" indent="0">
              <a:buNone/>
            </a:pPr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marL="457200" lvl="1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21</a:t>
            </a:fld>
            <a:endParaRPr lang="en-US"/>
          </a:p>
        </p:txBody>
      </p:sp>
      <p:pic>
        <p:nvPicPr>
          <p:cNvPr id="3" name="Picture 2" descr="Screen Shot 2015-02-04 at 17.13.5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464" y="3103418"/>
            <a:ext cx="5511800" cy="157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930265"/>
      </p:ext>
    </p:extLst>
  </p:cSld>
  <p:clrMapOvr>
    <a:masterClrMapping/>
  </p:clrMapOvr>
  <p:transition xmlns:p14="http://schemas.microsoft.com/office/powerpoint/2010/main" advTm="15000"/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Regular expressions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\&lt;...\&gt; will only match what is exactly on the ...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22</a:t>
            </a:fld>
            <a:endParaRPr lang="en-US"/>
          </a:p>
        </p:txBody>
      </p:sp>
      <p:pic>
        <p:nvPicPr>
          <p:cNvPr id="4" name="Picture 3" descr="Screen Shot 2015-02-04 at 17.17.3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09" y="1542472"/>
            <a:ext cx="560070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763674"/>
      </p:ext>
    </p:extLst>
  </p:cSld>
  <p:clrMapOvr>
    <a:masterClrMapping/>
  </p:clrMapOvr>
  <p:transition xmlns:p14="http://schemas.microsoft.com/office/powerpoint/2010/main" advTm="15000"/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Regular expressions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option –E is used extra regular expressions can be used</a:t>
            </a:r>
          </a:p>
          <a:p>
            <a:endParaRPr lang="en-US" dirty="0"/>
          </a:p>
          <a:p>
            <a:r>
              <a:rPr lang="en-US" dirty="0" smtClean="0"/>
              <a:t>For instance {</a:t>
            </a:r>
            <a:r>
              <a:rPr lang="en-US" dirty="0" err="1" smtClean="0"/>
              <a:t>n,m</a:t>
            </a:r>
            <a:r>
              <a:rPr lang="en-US" dirty="0" smtClean="0"/>
              <a:t>} matching a pattern n to m times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23</a:t>
            </a:fld>
            <a:endParaRPr lang="en-US"/>
          </a:p>
        </p:txBody>
      </p:sp>
      <p:pic>
        <p:nvPicPr>
          <p:cNvPr id="2" name="Picture 1" descr="Screen Shot 2015-02-04 at 17.55.4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518" y="2529609"/>
            <a:ext cx="6070600" cy="123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570970"/>
      </p:ext>
    </p:extLst>
  </p:cSld>
  <p:clrMapOvr>
    <a:masterClrMapping/>
  </p:clrMapOvr>
  <p:transition xmlns:p14="http://schemas.microsoft.com/office/powerpoint/2010/main" advTm="15000"/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Regular expressions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option –E is used extra regular expressions can be used</a:t>
            </a:r>
          </a:p>
          <a:p>
            <a:endParaRPr lang="en-US" dirty="0"/>
          </a:p>
          <a:p>
            <a:r>
              <a:rPr lang="en-US" dirty="0" smtClean="0"/>
              <a:t>+ matches one or more times</a:t>
            </a:r>
          </a:p>
          <a:p>
            <a:r>
              <a:rPr lang="en-US" dirty="0" smtClean="0"/>
              <a:t>? match at most once</a:t>
            </a:r>
          </a:p>
          <a:p>
            <a:r>
              <a:rPr lang="en-US" dirty="0"/>
              <a:t>* matches any sequence of characters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278624"/>
      </p:ext>
    </p:extLst>
  </p:cSld>
  <p:clrMapOvr>
    <a:masterClrMapping/>
  </p:clrMapOvr>
  <p:transition xmlns:p14="http://schemas.microsoft.com/office/powerpoint/2010/main" advTm="15000"/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Regular expressions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[:upper:]         [A-Z]                 uppercase letters</a:t>
            </a:r>
          </a:p>
          <a:p>
            <a:pPr lvl="0"/>
            <a:r>
              <a:rPr lang="en-US" dirty="0"/>
              <a:t>[:lower:]         [a-z]                  lowercase letters</a:t>
            </a:r>
          </a:p>
          <a:p>
            <a:pPr lvl="0"/>
            <a:r>
              <a:rPr lang="en-US" dirty="0"/>
              <a:t>[:alpha:]         [A-</a:t>
            </a:r>
            <a:r>
              <a:rPr lang="en-US" dirty="0" err="1"/>
              <a:t>Za</a:t>
            </a:r>
            <a:r>
              <a:rPr lang="en-US" dirty="0"/>
              <a:t>-z]             upper- and lowercase letters</a:t>
            </a:r>
          </a:p>
          <a:p>
            <a:pPr lvl="0"/>
            <a:r>
              <a:rPr lang="en-US" dirty="0"/>
              <a:t>[:</a:t>
            </a:r>
            <a:r>
              <a:rPr lang="en-US" dirty="0" err="1"/>
              <a:t>alnum</a:t>
            </a:r>
            <a:r>
              <a:rPr lang="en-US" dirty="0"/>
              <a:t>:]        [A-Za-z0-9]        digits, upper- and lowercase letters</a:t>
            </a:r>
          </a:p>
          <a:p>
            <a:pPr lvl="0"/>
            <a:r>
              <a:rPr lang="en-US" dirty="0"/>
              <a:t>[:digit:]           [0-9]                 digits</a:t>
            </a:r>
          </a:p>
          <a:p>
            <a:pPr lvl="0"/>
            <a:r>
              <a:rPr lang="en-US" dirty="0"/>
              <a:t>[:</a:t>
            </a:r>
            <a:r>
              <a:rPr lang="en-US" dirty="0" err="1"/>
              <a:t>xdigit</a:t>
            </a:r>
            <a:r>
              <a:rPr lang="en-US" dirty="0"/>
              <a:t>:]         [0-9A-Fa-f]        hexadecimal digits</a:t>
            </a:r>
          </a:p>
          <a:p>
            <a:pPr lvl="0"/>
            <a:r>
              <a:rPr lang="en-US" dirty="0"/>
              <a:t>[:</a:t>
            </a:r>
            <a:r>
              <a:rPr lang="en-US" dirty="0" err="1"/>
              <a:t>punct</a:t>
            </a:r>
            <a:r>
              <a:rPr lang="en-US" dirty="0"/>
              <a:t>:]         [.,!?:...]             punctuation</a:t>
            </a:r>
          </a:p>
          <a:p>
            <a:pPr lvl="0"/>
            <a:r>
              <a:rPr lang="en-US" dirty="0"/>
              <a:t>[:blank:]         [ \t]                   space and TAB characters only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726419"/>
      </p:ext>
    </p:extLst>
  </p:cSld>
  <p:clrMapOvr>
    <a:masterClrMapping/>
  </p:clrMapOvr>
  <p:transition xmlns:p14="http://schemas.microsoft.com/office/powerpoint/2010/main" advTm="15000"/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Regular expressions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A special set of characters are whitespace characters: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Space</a:t>
            </a:r>
          </a:p>
          <a:p>
            <a:r>
              <a:rPr lang="en-US" dirty="0" smtClean="0"/>
              <a:t>Tab (\t)</a:t>
            </a:r>
          </a:p>
          <a:p>
            <a:r>
              <a:rPr lang="en-US" dirty="0" smtClean="0"/>
              <a:t>New line (\n)</a:t>
            </a:r>
          </a:p>
          <a:p>
            <a:r>
              <a:rPr lang="en-US" dirty="0" smtClean="0"/>
              <a:t>Carriage return (\r)</a:t>
            </a:r>
          </a:p>
          <a:p>
            <a:r>
              <a:rPr lang="en-US" dirty="0" smtClean="0"/>
              <a:t>Line feed (\f)</a:t>
            </a:r>
          </a:p>
          <a:p>
            <a:r>
              <a:rPr lang="en-US" dirty="0" smtClean="0"/>
              <a:t>Vertical tab (\v)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26</a:t>
            </a:fld>
            <a:endParaRPr lang="en-US"/>
          </a:p>
        </p:txBody>
      </p:sp>
      <p:sp>
        <p:nvSpPr>
          <p:cNvPr id="9" name="Content Placeholder 7"/>
          <p:cNvSpPr txBox="1">
            <a:spLocks/>
          </p:cNvSpPr>
          <p:nvPr/>
        </p:nvSpPr>
        <p:spPr bwMode="auto">
          <a:xfrm>
            <a:off x="394855" y="5876637"/>
            <a:ext cx="8382000" cy="750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36A2F5"/>
              </a:buClr>
              <a:buChar char="•"/>
              <a:defRPr sz="2200"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1pPr>
            <a:lvl2pPr marL="742950" indent="-28575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E7207B"/>
              </a:buClr>
              <a:buFont typeface="Times" charset="0"/>
              <a:buChar char="•"/>
              <a:defRPr sz="2000"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2pPr>
            <a:lvl3pPr marL="1143000" indent="-2286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C2D73C"/>
              </a:buClr>
              <a:buChar char="•"/>
              <a:defRPr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3pPr>
            <a:lvl4pPr marL="1600200" indent="-2286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600"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4pPr>
            <a:lvl5pPr marL="2057400" indent="-2286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charset="0"/>
              <a:buChar char="•"/>
              <a:defRPr sz="1400"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5pPr>
            <a:lvl6pPr marL="2514600" indent="-228600" algn="l" rtl="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dirty="0"/>
              <a:t>More regular expressions: </a:t>
            </a:r>
            <a:r>
              <a:rPr lang="en-US" sz="1400" dirty="0">
                <a:hlinkClick r:id="rId2"/>
              </a:rPr>
              <a:t>http://tldp.org/LDP/abs/html/x17129.html</a:t>
            </a:r>
            <a:endParaRPr lang="en-US" sz="1400" dirty="0"/>
          </a:p>
          <a:p>
            <a:pPr marL="0" indent="0">
              <a:buFontTx/>
              <a:buNone/>
            </a:pPr>
            <a:endParaRPr lang="en-US" dirty="0" smtClean="0"/>
          </a:p>
          <a:p>
            <a:endParaRPr lang="en-US" dirty="0" smtClean="0"/>
          </a:p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6" name="Content Placeholder 7"/>
          <p:cNvSpPr txBox="1">
            <a:spLocks/>
          </p:cNvSpPr>
          <p:nvPr/>
        </p:nvSpPr>
        <p:spPr bwMode="auto">
          <a:xfrm>
            <a:off x="420255" y="4389580"/>
            <a:ext cx="8382000" cy="750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36A2F5"/>
              </a:buClr>
              <a:buChar char="•"/>
              <a:defRPr sz="2200"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1pPr>
            <a:lvl2pPr marL="742950" indent="-28575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E7207B"/>
              </a:buClr>
              <a:buFont typeface="Times" charset="0"/>
              <a:buChar char="•"/>
              <a:defRPr sz="2000"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2pPr>
            <a:lvl3pPr marL="1143000" indent="-2286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C2D73C"/>
              </a:buClr>
              <a:buChar char="•"/>
              <a:defRPr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3pPr>
            <a:lvl4pPr marL="1600200" indent="-2286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600"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4pPr>
            <a:lvl5pPr marL="2057400" indent="-2286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charset="0"/>
              <a:buChar char="•"/>
              <a:defRPr sz="1400"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5pPr>
            <a:lvl6pPr marL="2514600" indent="-228600" algn="l" rtl="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dirty="0" smtClean="0"/>
              <a:t>Windows (dos), Mac and Linux have different line endings. Make sure they are changed if you move a file from one OS to another. </a:t>
            </a:r>
            <a:r>
              <a:rPr lang="en-US" dirty="0" smtClean="0"/>
              <a:t>You </a:t>
            </a:r>
            <a:r>
              <a:rPr lang="en-US" dirty="0" smtClean="0"/>
              <a:t>can use </a:t>
            </a:r>
            <a:r>
              <a:rPr lang="en-US" dirty="0" smtClean="0">
                <a:latin typeface="Andale Mono"/>
                <a:cs typeface="Andale Mono"/>
              </a:rPr>
              <a:t>dos2unix</a:t>
            </a:r>
            <a:r>
              <a:rPr lang="en-US" dirty="0" smtClean="0"/>
              <a:t> or </a:t>
            </a:r>
            <a:r>
              <a:rPr lang="en-US" dirty="0" smtClean="0">
                <a:latin typeface="Andale Mono"/>
                <a:cs typeface="Andale Mono"/>
              </a:rPr>
              <a:t>mac2unix</a:t>
            </a:r>
            <a:r>
              <a:rPr lang="en-US" dirty="0" smtClean="0"/>
              <a:t> </a:t>
            </a:r>
            <a:r>
              <a:rPr lang="en-US" dirty="0" smtClean="0"/>
              <a:t>to convert line endings.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5330355"/>
      </p:ext>
    </p:extLst>
  </p:cSld>
  <p:clrMapOvr>
    <a:masterClrMapping/>
  </p:clrMapOvr>
  <p:transition xmlns:p14="http://schemas.microsoft.com/office/powerpoint/2010/main" advTm="1500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Escaping characters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If these special characters are used as regular text they need to be escaped.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This can be done using a backslash ( \ 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For example: &lt; means smaller than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But: \&lt; means the sign ‘&lt;’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892273"/>
      </p:ext>
    </p:extLst>
  </p:cSld>
  <p:clrMapOvr>
    <a:masterClrMapping/>
  </p:clrMapOvr>
  <p:transition xmlns:p14="http://schemas.microsoft.com/office/powerpoint/2010/main" advTm="15000"/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Working with columns | </a:t>
            </a:r>
            <a:r>
              <a:rPr lang="en-US" dirty="0" err="1" smtClean="0"/>
              <a:t>awk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working with columns in bash, </a:t>
            </a:r>
            <a:r>
              <a:rPr lang="en-US" dirty="0" err="1" smtClean="0"/>
              <a:t>awk</a:t>
            </a:r>
            <a:r>
              <a:rPr lang="en-US" dirty="0" smtClean="0"/>
              <a:t> is the tool of choice</a:t>
            </a:r>
          </a:p>
          <a:p>
            <a:endParaRPr lang="en-US" dirty="0"/>
          </a:p>
          <a:p>
            <a:r>
              <a:rPr lang="en-US" dirty="0" err="1" smtClean="0">
                <a:latin typeface="Andale Mono"/>
                <a:cs typeface="Andale Mono"/>
              </a:rPr>
              <a:t>awk</a:t>
            </a:r>
            <a:r>
              <a:rPr lang="en-US" dirty="0" smtClean="0">
                <a:latin typeface="Andale Mono"/>
                <a:cs typeface="Andale Mono"/>
              </a:rPr>
              <a:t> [options] ‘Program’ file</a:t>
            </a:r>
          </a:p>
          <a:p>
            <a:endParaRPr lang="en-US" dirty="0">
              <a:latin typeface="Andale Mono"/>
              <a:cs typeface="Andale Mono"/>
            </a:endParaRPr>
          </a:p>
          <a:p>
            <a:r>
              <a:rPr lang="en-US" dirty="0" err="1" smtClean="0">
                <a:cs typeface="Andale Mono"/>
              </a:rPr>
              <a:t>awk</a:t>
            </a:r>
            <a:r>
              <a:rPr lang="en-US" dirty="0" smtClean="0">
                <a:cs typeface="Andale Mono"/>
              </a:rPr>
              <a:t> commands can get very long quickly</a:t>
            </a:r>
          </a:p>
          <a:p>
            <a:endParaRPr lang="en-US" dirty="0">
              <a:latin typeface="Andale Mono"/>
              <a:cs typeface="Andale Mono"/>
            </a:endParaRPr>
          </a:p>
          <a:p>
            <a:endParaRPr lang="en-US" dirty="0" smtClean="0">
              <a:latin typeface="Andale Mono"/>
              <a:cs typeface="Andale Mono"/>
            </a:endParaRPr>
          </a:p>
          <a:p>
            <a:endParaRPr lang="en-US" dirty="0">
              <a:latin typeface="Andale Mono"/>
              <a:cs typeface="Andale Mono"/>
            </a:endParaRPr>
          </a:p>
          <a:p>
            <a:endParaRPr lang="en-US" dirty="0" smtClean="0">
              <a:latin typeface="Andale Mono"/>
              <a:cs typeface="Andale Mono"/>
            </a:endParaRPr>
          </a:p>
          <a:p>
            <a:endParaRPr lang="en-US" dirty="0">
              <a:latin typeface="Andale Mono"/>
              <a:cs typeface="Andale Mono"/>
            </a:endParaRPr>
          </a:p>
          <a:p>
            <a:r>
              <a:rPr lang="en-US" dirty="0" smtClean="0">
                <a:latin typeface="Andale Mono"/>
                <a:cs typeface="Andale Mono"/>
              </a:rPr>
              <a:t>{print $column} </a:t>
            </a:r>
            <a:r>
              <a:rPr lang="en-US" dirty="0" smtClean="0">
                <a:cs typeface="Andale Mono"/>
              </a:rPr>
              <a:t>does the trick</a:t>
            </a:r>
          </a:p>
          <a:p>
            <a:endParaRPr lang="en-US" dirty="0">
              <a:latin typeface="Andale Mono"/>
              <a:cs typeface="Andale Mono"/>
            </a:endParaRPr>
          </a:p>
          <a:p>
            <a:endParaRPr lang="en-US" dirty="0">
              <a:latin typeface="Andale Mono"/>
              <a:cs typeface="Andale Mono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28</a:t>
            </a:fld>
            <a:endParaRPr lang="en-US"/>
          </a:p>
        </p:txBody>
      </p:sp>
      <p:pic>
        <p:nvPicPr>
          <p:cNvPr id="3" name="Picture 2" descr="Screen Shot 2015-02-04 at 17.37.4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818" y="3393209"/>
            <a:ext cx="5842000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693124"/>
      </p:ext>
    </p:extLst>
  </p:cSld>
  <p:clrMapOvr>
    <a:masterClrMapping/>
  </p:clrMapOvr>
  <p:transition xmlns:p14="http://schemas.microsoft.com/office/powerpoint/2010/main" advTm="15000"/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Working with columns | </a:t>
            </a:r>
            <a:r>
              <a:rPr lang="en-US" dirty="0" err="1" smtClean="0"/>
              <a:t>awk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cs typeface="Andale Mono"/>
              </a:rPr>
              <a:t>Multiple columns can be selected by separating the columns by a comma  </a:t>
            </a:r>
          </a:p>
          <a:p>
            <a:r>
              <a:rPr lang="en-US" dirty="0" smtClean="0">
                <a:cs typeface="Andale Mono"/>
              </a:rPr>
              <a:t>However, the default output separator is a space</a:t>
            </a:r>
          </a:p>
          <a:p>
            <a:endParaRPr lang="en-US" dirty="0">
              <a:latin typeface="Andale Mono"/>
              <a:cs typeface="Andale Mono"/>
            </a:endParaRPr>
          </a:p>
          <a:p>
            <a:endParaRPr lang="en-US" dirty="0" smtClean="0">
              <a:latin typeface="Andale Mono"/>
              <a:cs typeface="Andale Mono"/>
            </a:endParaRPr>
          </a:p>
          <a:p>
            <a:endParaRPr lang="en-US" dirty="0">
              <a:latin typeface="Andale Mono"/>
              <a:cs typeface="Andale Mono"/>
            </a:endParaRPr>
          </a:p>
          <a:p>
            <a:endParaRPr lang="en-US" dirty="0" smtClean="0">
              <a:latin typeface="Andale Mono"/>
              <a:cs typeface="Andale Mono"/>
            </a:endParaRPr>
          </a:p>
          <a:p>
            <a:endParaRPr lang="en-US" dirty="0">
              <a:latin typeface="Andale Mono"/>
              <a:cs typeface="Andale Mono"/>
            </a:endParaRPr>
          </a:p>
          <a:p>
            <a:r>
              <a:rPr lang="en-US" dirty="0" smtClean="0">
                <a:cs typeface="Andale Mono"/>
              </a:rPr>
              <a:t>This can be changed by specifying the output separator using </a:t>
            </a:r>
            <a:r>
              <a:rPr lang="en-US" dirty="0" smtClean="0">
                <a:latin typeface="Andale Mono"/>
                <a:cs typeface="Andale Mono"/>
              </a:rPr>
              <a:t>OFS=“...”</a:t>
            </a:r>
            <a:r>
              <a:rPr lang="en-US" dirty="0" smtClean="0">
                <a:cs typeface="Andale Mono"/>
              </a:rPr>
              <a:t> (Output File Separator)</a:t>
            </a:r>
            <a:endParaRPr lang="en-US" dirty="0">
              <a:cs typeface="Andale Mono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29</a:t>
            </a:fld>
            <a:endParaRPr lang="en-US"/>
          </a:p>
        </p:txBody>
      </p:sp>
      <p:pic>
        <p:nvPicPr>
          <p:cNvPr id="2" name="Picture 1" descr="Screen Shot 2015-02-04 at 17.40.5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54" y="2401454"/>
            <a:ext cx="7607300" cy="177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84910"/>
      </p:ext>
    </p:extLst>
  </p:cSld>
  <p:clrMapOvr>
    <a:masterClrMapping/>
  </p:clrMapOvr>
  <p:transition xmlns:p14="http://schemas.microsoft.com/office/powerpoint/2010/main" advTm="15000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>
                <a:solidFill>
                  <a:srgbClr val="99CC00"/>
                </a:solidFill>
              </a:rPr>
              <a:t>BASH </a:t>
            </a:r>
            <a:r>
              <a:rPr lang="en-US" b="1" i="1" dirty="0">
                <a:solidFill>
                  <a:srgbClr val="99CC00"/>
                </a:solidFill>
              </a:rPr>
              <a:t>intro</a:t>
            </a:r>
            <a:r>
              <a:rPr lang="en-US" b="1" dirty="0"/>
              <a:t> </a:t>
            </a:r>
            <a:r>
              <a:rPr lang="en-US" b="1" dirty="0" smtClean="0"/>
              <a:t>– </a:t>
            </a:r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Bash guides</a:t>
            </a:r>
            <a:endParaRPr lang="en-US" sz="2000" dirty="0"/>
          </a:p>
          <a:p>
            <a:pPr lvl="1"/>
            <a:r>
              <a:rPr lang="en-US" sz="1600" dirty="0">
                <a:hlinkClick r:id="rId2"/>
              </a:rPr>
              <a:t>http://www.tldp.org/HOWTO/pdf/Bash-Prog-Intro-HOWTO.pdf</a:t>
            </a:r>
          </a:p>
          <a:p>
            <a:pPr lvl="1"/>
            <a:r>
              <a:rPr lang="en-US" sz="1600" dirty="0" smtClean="0">
                <a:hlinkClick r:id="rId2"/>
              </a:rPr>
              <a:t>http</a:t>
            </a:r>
            <a:r>
              <a:rPr lang="en-US" sz="1600" dirty="0">
                <a:hlinkClick r:id="rId2"/>
              </a:rPr>
              <a:t>://www.tldp.org/LDP/Bash-Beginners-Guide/Bash-Beginners-</a:t>
            </a:r>
            <a:r>
              <a:rPr lang="en-US" sz="1600" dirty="0" smtClean="0">
                <a:hlinkClick r:id="rId2"/>
              </a:rPr>
              <a:t>Guide.pdf</a:t>
            </a:r>
            <a:endParaRPr lang="en-US" sz="1600" dirty="0" smtClean="0"/>
          </a:p>
          <a:p>
            <a:pPr lvl="1"/>
            <a:r>
              <a:rPr lang="en-US" sz="1600" dirty="0">
                <a:hlinkClick r:id="rId3"/>
              </a:rPr>
              <a:t>http://www.tldp.org/LDP/abs/abs-</a:t>
            </a:r>
            <a:r>
              <a:rPr lang="en-US" sz="1600" dirty="0" smtClean="0">
                <a:hlinkClick r:id="rId3"/>
              </a:rPr>
              <a:t>guide.pdf</a:t>
            </a:r>
            <a:r>
              <a:rPr lang="en-US" sz="1600" dirty="0" smtClean="0"/>
              <a:t> </a:t>
            </a:r>
          </a:p>
          <a:p>
            <a:pPr lvl="1"/>
            <a:r>
              <a:rPr lang="en-US" sz="1600" dirty="0">
                <a:hlinkClick r:id="rId4"/>
              </a:rPr>
              <a:t>http://www-users.york.ac.uk/~mijp1/teaching/2nd_year_Comp_Lab/guides/</a:t>
            </a:r>
            <a:r>
              <a:rPr lang="en-US" sz="1600" dirty="0" smtClean="0">
                <a:hlinkClick r:id="rId4"/>
              </a:rPr>
              <a:t>grep_awk_sed.pdf</a:t>
            </a:r>
            <a:endParaRPr lang="en-US" sz="1600" dirty="0" smtClean="0"/>
          </a:p>
          <a:p>
            <a:pPr lvl="1"/>
            <a:r>
              <a:rPr lang="en-US" sz="1600" dirty="0">
                <a:hlinkClick r:id="rId5"/>
              </a:rPr>
              <a:t>http://www.grymoire.com/Unix</a:t>
            </a:r>
            <a:r>
              <a:rPr lang="en-US" sz="1600" dirty="0" smtClean="0">
                <a:hlinkClick r:id="rId5"/>
              </a:rPr>
              <a:t>/</a:t>
            </a:r>
            <a:endParaRPr lang="en-US" sz="1600" dirty="0" smtClean="0"/>
          </a:p>
          <a:p>
            <a:pPr lvl="1"/>
            <a:r>
              <a:rPr lang="en-US" sz="1600" dirty="0">
                <a:hlinkClick r:id="rId6"/>
              </a:rPr>
              <a:t>http://wiki.bash-hackers.org/</a:t>
            </a:r>
            <a:r>
              <a:rPr lang="en-US" sz="1600" dirty="0" smtClean="0">
                <a:hlinkClick r:id="rId6"/>
              </a:rPr>
              <a:t>doku.php</a:t>
            </a:r>
            <a:endParaRPr lang="en-US" sz="1600" dirty="0" smtClean="0"/>
          </a:p>
          <a:p>
            <a:r>
              <a:rPr lang="en-US" sz="2000" dirty="0" smtClean="0"/>
              <a:t>BASH </a:t>
            </a:r>
            <a:r>
              <a:rPr lang="en-US" sz="2000" dirty="0" smtClean="0"/>
              <a:t>cheat sheet</a:t>
            </a:r>
          </a:p>
          <a:p>
            <a:pPr lvl="1"/>
            <a:r>
              <a:rPr lang="en-US" sz="1600" dirty="0" smtClean="0">
                <a:hlinkClick r:id="rId7"/>
              </a:rPr>
              <a:t>http</a:t>
            </a:r>
            <a:r>
              <a:rPr lang="en-US" sz="1600" dirty="0">
                <a:hlinkClick r:id="rId7"/>
              </a:rPr>
              <a:t>://cli.learncodethehardway.org/</a:t>
            </a:r>
            <a:r>
              <a:rPr lang="en-US" sz="1600" dirty="0" smtClean="0">
                <a:hlinkClick r:id="rId7"/>
              </a:rPr>
              <a:t>bash_cheat_sheet.pdf</a:t>
            </a:r>
            <a:endParaRPr lang="en-US" sz="1600" dirty="0" smtClean="0"/>
          </a:p>
          <a:p>
            <a:pPr lvl="1"/>
            <a:r>
              <a:rPr lang="en-US" sz="1600" dirty="0">
                <a:hlinkClick r:id="rId8"/>
              </a:rPr>
              <a:t>http://ss64.com/bash</a:t>
            </a:r>
            <a:r>
              <a:rPr lang="en-US" sz="1600" dirty="0" smtClean="0">
                <a:hlinkClick r:id="rId8"/>
              </a:rPr>
              <a:t>/</a:t>
            </a:r>
            <a:endParaRPr lang="en-US" sz="1600" dirty="0" smtClean="0"/>
          </a:p>
          <a:p>
            <a:r>
              <a:rPr lang="en-US" sz="2000" dirty="0" smtClean="0"/>
              <a:t>Examples</a:t>
            </a:r>
            <a:endParaRPr lang="en-US" sz="2000" dirty="0"/>
          </a:p>
          <a:p>
            <a:pPr lvl="1"/>
            <a:r>
              <a:rPr lang="en-US" sz="1600" dirty="0">
                <a:hlinkClick r:id="rId9"/>
              </a:rPr>
              <a:t>http://linuxconfig.org/bash-scripting-</a:t>
            </a:r>
            <a:r>
              <a:rPr lang="en-US" sz="1600" dirty="0" smtClean="0">
                <a:hlinkClick r:id="rId9"/>
              </a:rPr>
              <a:t>tutorial</a:t>
            </a:r>
            <a:r>
              <a:rPr lang="en-US" sz="1600" dirty="0" smtClean="0"/>
              <a:t> </a:t>
            </a:r>
          </a:p>
          <a:p>
            <a:r>
              <a:rPr lang="en-US" sz="2000" dirty="0" smtClean="0"/>
              <a:t>Reference Card:</a:t>
            </a:r>
          </a:p>
          <a:p>
            <a:pPr lvl="1"/>
            <a:r>
              <a:rPr lang="en-US" sz="1600" dirty="0">
                <a:hlinkClick r:id="rId10"/>
              </a:rPr>
              <a:t>http://www.fejf.de/tips/</a:t>
            </a:r>
            <a:r>
              <a:rPr lang="en-US" sz="1600" dirty="0" smtClean="0">
                <a:hlinkClick r:id="rId10"/>
              </a:rPr>
              <a:t>bash.quickref.pdf</a:t>
            </a:r>
            <a:endParaRPr lang="en-US" sz="1600" dirty="0"/>
          </a:p>
        </p:txBody>
      </p:sp>
      <p:sp>
        <p:nvSpPr>
          <p:cNvPr id="7" name="Content Placeholder 1"/>
          <p:cNvSpPr txBox="1">
            <a:spLocks/>
          </p:cNvSpPr>
          <p:nvPr/>
        </p:nvSpPr>
        <p:spPr bwMode="auto">
          <a:xfrm>
            <a:off x="2369126" y="5922817"/>
            <a:ext cx="5805055" cy="64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36A2F5"/>
              </a:buClr>
              <a:buChar char="•"/>
              <a:defRPr sz="2200"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1pPr>
            <a:lvl2pPr marL="742950" indent="-28575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E7207B"/>
              </a:buClr>
              <a:buFont typeface="Times" charset="0"/>
              <a:buChar char="•"/>
              <a:defRPr sz="2000"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2pPr>
            <a:lvl3pPr marL="1143000" indent="-2286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C2D73C"/>
              </a:buClr>
              <a:buChar char="•"/>
              <a:defRPr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3pPr>
            <a:lvl4pPr marL="1600200" indent="-2286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600"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4pPr>
            <a:lvl5pPr marL="2057400" indent="-2286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charset="0"/>
              <a:buChar char="•"/>
              <a:defRPr sz="1400"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5pPr>
            <a:lvl6pPr marL="2514600" indent="-228600" algn="l" rtl="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b="1" dirty="0" smtClean="0"/>
              <a:t>Google is your best friend</a:t>
            </a:r>
          </a:p>
          <a:p>
            <a:endParaRPr lang="en-US" dirty="0" smtClean="0"/>
          </a:p>
          <a:p>
            <a:endParaRPr lang="en-US" dirty="0" smtClean="0"/>
          </a:p>
          <a:p>
            <a:pPr marL="0" indent="0">
              <a:buFontTx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4113370"/>
      </p:ext>
    </p:extLst>
  </p:cSld>
  <p:clrMapOvr>
    <a:masterClrMapping/>
  </p:clrMapOvr>
  <p:transition xmlns:p14="http://schemas.microsoft.com/office/powerpoint/2010/main" advTm="1500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Working with columns | </a:t>
            </a:r>
            <a:r>
              <a:rPr lang="en-US" dirty="0" err="1" smtClean="0"/>
              <a:t>awk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cs typeface="Andale Mono"/>
              </a:rPr>
              <a:t>Columns can be combined using simple arithmetic</a:t>
            </a:r>
          </a:p>
          <a:p>
            <a:endParaRPr lang="en-US" dirty="0">
              <a:latin typeface="Andale Mono"/>
              <a:cs typeface="Andale Mono"/>
            </a:endParaRPr>
          </a:p>
          <a:p>
            <a:endParaRPr lang="en-US" dirty="0" smtClean="0">
              <a:latin typeface="Andale Mono"/>
              <a:cs typeface="Andale Mono"/>
            </a:endParaRPr>
          </a:p>
          <a:p>
            <a:endParaRPr lang="en-US" dirty="0">
              <a:latin typeface="Andale Mono"/>
              <a:cs typeface="Andale Mono"/>
            </a:endParaRPr>
          </a:p>
          <a:p>
            <a:endParaRPr lang="en-US" dirty="0" smtClean="0">
              <a:latin typeface="Andale Mono"/>
              <a:cs typeface="Andale Mono"/>
            </a:endParaRPr>
          </a:p>
          <a:p>
            <a:endParaRPr lang="en-US" dirty="0">
              <a:latin typeface="Andale Mono"/>
              <a:cs typeface="Andale Mono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30</a:t>
            </a:fld>
            <a:endParaRPr lang="en-US"/>
          </a:p>
        </p:txBody>
      </p:sp>
      <p:pic>
        <p:nvPicPr>
          <p:cNvPr id="3" name="Picture 2" descr="Screen Shot 2015-02-04 at 18.11.1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464" y="1846119"/>
            <a:ext cx="7531100" cy="1790700"/>
          </a:xfrm>
          <a:prstGeom prst="rect">
            <a:avLst/>
          </a:prstGeom>
        </p:spPr>
      </p:pic>
      <p:sp>
        <p:nvSpPr>
          <p:cNvPr id="9" name="Title 6"/>
          <p:cNvSpPr txBox="1">
            <a:spLocks/>
          </p:cNvSpPr>
          <p:nvPr/>
        </p:nvSpPr>
        <p:spPr bwMode="auto">
          <a:xfrm>
            <a:off x="648854" y="4205287"/>
            <a:ext cx="8382000" cy="75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+mj-lt"/>
                <a:ea typeface="+mj-ea"/>
                <a:cs typeface="Verdana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rebuchet MS" pitchFamily="34" charset="0"/>
                <a:ea typeface="ヒラギノ角ゴ Pro W3" pitchFamily="21" charset="-128"/>
                <a:cs typeface="ヒラギノ角ゴ Pro W3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rebuchet MS" pitchFamily="34" charset="0"/>
                <a:ea typeface="ヒラギノ角ゴ Pro W3" pitchFamily="21" charset="-128"/>
                <a:cs typeface="ヒラギノ角ゴ Pro W3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rebuchet MS" pitchFamily="34" charset="0"/>
                <a:ea typeface="ヒラギノ角ゴ Pro W3" pitchFamily="21" charset="-128"/>
                <a:cs typeface="ヒラギノ角ゴ Pro W3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rebuchet MS" pitchFamily="34" charset="0"/>
                <a:ea typeface="ヒラギノ角ゴ Pro W3" pitchFamily="21" charset="-128"/>
                <a:cs typeface="ヒラギノ角ゴ Pro W3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Trebuchet MS" pitchFamily="34" charset="0"/>
                <a:ea typeface="ヒラギノ角ゴ Pro W3" pitchFamily="21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Trebuchet MS" pitchFamily="34" charset="0"/>
                <a:ea typeface="ヒラギノ角ゴ Pro W3" pitchFamily="21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Trebuchet MS" pitchFamily="34" charset="0"/>
                <a:ea typeface="ヒラギノ角ゴ Pro W3" pitchFamily="21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Trebuchet MS" pitchFamily="34" charset="0"/>
                <a:ea typeface="ヒラギノ角ゴ Pro W3" pitchFamily="21" charset="-128"/>
              </a:defRPr>
            </a:lvl9pPr>
          </a:lstStyle>
          <a:p>
            <a:r>
              <a:rPr lang="en-US" sz="2200" dirty="0" smtClean="0">
                <a:solidFill>
                  <a:srgbClr val="000000"/>
                </a:solidFill>
              </a:rPr>
              <a:t>Math in bash is very limited. For instance there are </a:t>
            </a:r>
            <a:r>
              <a:rPr lang="en-US" sz="2200" dirty="0" smtClean="0">
                <a:solidFill>
                  <a:srgbClr val="000000"/>
                </a:solidFill>
              </a:rPr>
              <a:t>no </a:t>
            </a:r>
            <a:r>
              <a:rPr lang="en-US" sz="2200" dirty="0" smtClean="0">
                <a:solidFill>
                  <a:srgbClr val="000000"/>
                </a:solidFill>
              </a:rPr>
              <a:t>decimals. Be careful when using this option. </a:t>
            </a:r>
            <a:endParaRPr lang="en-US" sz="2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748868"/>
      </p:ext>
    </p:extLst>
  </p:cSld>
  <p:clrMapOvr>
    <a:masterClrMapping/>
  </p:clrMapOvr>
  <p:transition xmlns:p14="http://schemas.microsoft.com/office/powerpoint/2010/main" advTm="1500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Working with columns | </a:t>
            </a:r>
            <a:r>
              <a:rPr lang="en-US" dirty="0" err="1" smtClean="0"/>
              <a:t>awk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cs typeface="Andale Mono"/>
              </a:rPr>
              <a:t>Using conditionals</a:t>
            </a:r>
          </a:p>
          <a:p>
            <a:endParaRPr lang="en-US" dirty="0">
              <a:cs typeface="Andale Mono"/>
            </a:endParaRPr>
          </a:p>
          <a:p>
            <a:endParaRPr lang="en-US" dirty="0" smtClean="0">
              <a:cs typeface="Andale Mono"/>
            </a:endParaRPr>
          </a:p>
          <a:p>
            <a:endParaRPr lang="en-US" dirty="0">
              <a:cs typeface="Andale Mono"/>
            </a:endParaRPr>
          </a:p>
          <a:p>
            <a:endParaRPr lang="en-US" dirty="0" smtClean="0">
              <a:cs typeface="Andale Mono"/>
            </a:endParaRPr>
          </a:p>
          <a:p>
            <a:endParaRPr lang="en-US" dirty="0">
              <a:cs typeface="Andale Mono"/>
            </a:endParaRPr>
          </a:p>
          <a:p>
            <a:endParaRPr lang="en-US" dirty="0" smtClean="0">
              <a:cs typeface="Andale Mono"/>
            </a:endParaRPr>
          </a:p>
          <a:p>
            <a:endParaRPr lang="en-US" dirty="0">
              <a:cs typeface="Andale Mono"/>
            </a:endParaRPr>
          </a:p>
          <a:p>
            <a:r>
              <a:rPr lang="en-US" dirty="0" smtClean="0">
                <a:cs typeface="Andale Mono"/>
              </a:rPr>
              <a:t>Columns can be compared and printed on condition</a:t>
            </a:r>
          </a:p>
          <a:p>
            <a:endParaRPr lang="en-US" dirty="0" smtClean="0">
              <a:latin typeface="Andale Mono"/>
              <a:cs typeface="Andale Mono"/>
            </a:endParaRPr>
          </a:p>
          <a:p>
            <a:endParaRPr lang="en-US" dirty="0">
              <a:latin typeface="Andale Mono"/>
              <a:cs typeface="Andale Mono"/>
            </a:endParaRPr>
          </a:p>
          <a:p>
            <a:endParaRPr lang="en-US" dirty="0" smtClean="0">
              <a:latin typeface="Andale Mono"/>
              <a:cs typeface="Andale Mono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31</a:t>
            </a:fld>
            <a:endParaRPr lang="en-US"/>
          </a:p>
        </p:txBody>
      </p:sp>
      <p:pic>
        <p:nvPicPr>
          <p:cNvPr id="2" name="Picture 1" descr="Screen Shot 2015-02-04 at 18.17.1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08" y="1761836"/>
            <a:ext cx="7886700" cy="1612900"/>
          </a:xfrm>
          <a:prstGeom prst="rect">
            <a:avLst/>
          </a:prstGeom>
        </p:spPr>
      </p:pic>
      <p:pic>
        <p:nvPicPr>
          <p:cNvPr id="4" name="Picture 3" descr="Screen Shot 2015-02-04 at 18.19.4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409" y="3803073"/>
            <a:ext cx="8255000" cy="406400"/>
          </a:xfrm>
          <a:prstGeom prst="rect">
            <a:avLst/>
          </a:prstGeom>
        </p:spPr>
      </p:pic>
      <p:sp>
        <p:nvSpPr>
          <p:cNvPr id="10" name="Title 6"/>
          <p:cNvSpPr txBox="1">
            <a:spLocks/>
          </p:cNvSpPr>
          <p:nvPr/>
        </p:nvSpPr>
        <p:spPr bwMode="auto">
          <a:xfrm>
            <a:off x="762000" y="5255923"/>
            <a:ext cx="8382000" cy="75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+mj-lt"/>
                <a:ea typeface="+mj-ea"/>
                <a:cs typeface="Verdana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rebuchet MS" pitchFamily="34" charset="0"/>
                <a:ea typeface="ヒラギノ角ゴ Pro W3" pitchFamily="21" charset="-128"/>
                <a:cs typeface="ヒラギノ角ゴ Pro W3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rebuchet MS" pitchFamily="34" charset="0"/>
                <a:ea typeface="ヒラギノ角ゴ Pro W3" pitchFamily="21" charset="-128"/>
                <a:cs typeface="ヒラギノ角ゴ Pro W3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rebuchet MS" pitchFamily="34" charset="0"/>
                <a:ea typeface="ヒラギノ角ゴ Pro W3" pitchFamily="21" charset="-128"/>
                <a:cs typeface="ヒラギノ角ゴ Pro W3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rebuchet MS" pitchFamily="34" charset="0"/>
                <a:ea typeface="ヒラギノ角ゴ Pro W3" pitchFamily="21" charset="-128"/>
                <a:cs typeface="ヒラギノ角ゴ Pro W3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Trebuchet MS" pitchFamily="34" charset="0"/>
                <a:ea typeface="ヒラギノ角ゴ Pro W3" pitchFamily="21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Trebuchet MS" pitchFamily="34" charset="0"/>
                <a:ea typeface="ヒラギノ角ゴ Pro W3" pitchFamily="21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Trebuchet MS" pitchFamily="34" charset="0"/>
                <a:ea typeface="ヒラギノ角ゴ Pro W3" pitchFamily="21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Trebuchet MS" pitchFamily="34" charset="0"/>
                <a:ea typeface="ヒラギノ角ゴ Pro W3" pitchFamily="21" charset="-128"/>
              </a:defRPr>
            </a:lvl9pPr>
          </a:lstStyle>
          <a:p>
            <a:r>
              <a:rPr lang="en-US" sz="2200" dirty="0" smtClean="0">
                <a:solidFill>
                  <a:srgbClr val="000000"/>
                </a:solidFill>
              </a:rPr>
              <a:t>More conditionals tomorrow</a:t>
            </a:r>
            <a:endParaRPr lang="en-US" sz="2200" dirty="0">
              <a:solidFill>
                <a:srgbClr val="000000"/>
              </a:solidFill>
            </a:endParaRPr>
          </a:p>
        </p:txBody>
      </p:sp>
      <p:sp>
        <p:nvSpPr>
          <p:cNvPr id="11" name="Title 6"/>
          <p:cNvSpPr txBox="1">
            <a:spLocks/>
          </p:cNvSpPr>
          <p:nvPr/>
        </p:nvSpPr>
        <p:spPr bwMode="auto">
          <a:xfrm>
            <a:off x="762000" y="5766233"/>
            <a:ext cx="8382000" cy="75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+mj-lt"/>
                <a:ea typeface="+mj-ea"/>
                <a:cs typeface="Verdana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rebuchet MS" pitchFamily="34" charset="0"/>
                <a:ea typeface="ヒラギノ角ゴ Pro W3" pitchFamily="21" charset="-128"/>
                <a:cs typeface="ヒラギノ角ゴ Pro W3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rebuchet MS" pitchFamily="34" charset="0"/>
                <a:ea typeface="ヒラギノ角ゴ Pro W3" pitchFamily="21" charset="-128"/>
                <a:cs typeface="ヒラギノ角ゴ Pro W3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rebuchet MS" pitchFamily="34" charset="0"/>
                <a:ea typeface="ヒラギノ角ゴ Pro W3" pitchFamily="21" charset="-128"/>
                <a:cs typeface="ヒラギノ角ゴ Pro W3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rebuchet MS" pitchFamily="34" charset="0"/>
                <a:ea typeface="ヒラギノ角ゴ Pro W3" pitchFamily="21" charset="-128"/>
                <a:cs typeface="ヒラギノ角ゴ Pro W3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Trebuchet MS" pitchFamily="34" charset="0"/>
                <a:ea typeface="ヒラギノ角ゴ Pro W3" pitchFamily="21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Trebuchet MS" pitchFamily="34" charset="0"/>
                <a:ea typeface="ヒラギノ角ゴ Pro W3" pitchFamily="21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Trebuchet MS" pitchFamily="34" charset="0"/>
                <a:ea typeface="ヒラギノ角ゴ Pro W3" pitchFamily="21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Trebuchet MS" pitchFamily="34" charset="0"/>
                <a:ea typeface="ヒラギノ角ゴ Pro W3" pitchFamily="21" charset="-128"/>
              </a:defRPr>
            </a:lvl9pPr>
          </a:lstStyle>
          <a:p>
            <a:r>
              <a:rPr lang="en-US" sz="2000" dirty="0" smtClean="0">
                <a:solidFill>
                  <a:srgbClr val="000000"/>
                </a:solidFill>
                <a:cs typeface="Andale Mono"/>
              </a:rPr>
              <a:t>More about </a:t>
            </a:r>
            <a:r>
              <a:rPr lang="en-US" sz="2000" dirty="0" err="1" smtClean="0">
                <a:solidFill>
                  <a:srgbClr val="000000"/>
                </a:solidFill>
                <a:cs typeface="Andale Mono"/>
              </a:rPr>
              <a:t>awk</a:t>
            </a:r>
            <a:r>
              <a:rPr lang="en-US" sz="2000" dirty="0" smtClean="0">
                <a:solidFill>
                  <a:srgbClr val="000000"/>
                </a:solidFill>
                <a:cs typeface="Andale Mono"/>
              </a:rPr>
              <a:t>: http</a:t>
            </a:r>
            <a:r>
              <a:rPr lang="en-US" sz="2000" dirty="0">
                <a:solidFill>
                  <a:srgbClr val="000000"/>
                </a:solidFill>
                <a:cs typeface="Andale Mono"/>
              </a:rPr>
              <a:t>://</a:t>
            </a:r>
            <a:r>
              <a:rPr lang="en-US" sz="2000" dirty="0" err="1">
                <a:solidFill>
                  <a:srgbClr val="000000"/>
                </a:solidFill>
                <a:cs typeface="Andale Mono"/>
              </a:rPr>
              <a:t>www.grymoire.com</a:t>
            </a:r>
            <a:r>
              <a:rPr lang="en-US" sz="2000" dirty="0">
                <a:solidFill>
                  <a:srgbClr val="000000"/>
                </a:solidFill>
                <a:cs typeface="Andale Mono"/>
              </a:rPr>
              <a:t>/Unix/</a:t>
            </a:r>
            <a:r>
              <a:rPr lang="en-US" sz="2000" dirty="0" err="1">
                <a:solidFill>
                  <a:srgbClr val="000000"/>
                </a:solidFill>
                <a:cs typeface="Andale Mono"/>
              </a:rPr>
              <a:t>Awk.html</a:t>
            </a:r>
            <a:endParaRPr lang="en-US" sz="2000" dirty="0">
              <a:solidFill>
                <a:srgbClr val="000000"/>
              </a:solidFill>
              <a:cs typeface="Andale Mono"/>
            </a:endParaRPr>
          </a:p>
        </p:txBody>
      </p:sp>
      <p:sp>
        <p:nvSpPr>
          <p:cNvPr id="9" name="Content Placeholder 7"/>
          <p:cNvSpPr txBox="1">
            <a:spLocks/>
          </p:cNvSpPr>
          <p:nvPr/>
        </p:nvSpPr>
        <p:spPr bwMode="auto">
          <a:xfrm>
            <a:off x="348673" y="4918364"/>
            <a:ext cx="8382000" cy="750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36A2F5"/>
              </a:buClr>
              <a:buChar char="•"/>
              <a:defRPr sz="2200"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1pPr>
            <a:lvl2pPr marL="742950" indent="-28575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E7207B"/>
              </a:buClr>
              <a:buFont typeface="Times" charset="0"/>
              <a:buChar char="•"/>
              <a:defRPr sz="2000"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2pPr>
            <a:lvl3pPr marL="1143000" indent="-2286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C2D73C"/>
              </a:buClr>
              <a:buChar char="•"/>
              <a:defRPr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3pPr>
            <a:lvl4pPr marL="1600200" indent="-2286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600"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4pPr>
            <a:lvl5pPr marL="2057400" indent="-2286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charset="0"/>
              <a:buChar char="•"/>
              <a:defRPr sz="1400"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5pPr>
            <a:lvl6pPr marL="2514600" indent="-228600" algn="l" rtl="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dirty="0" smtClean="0">
                <a:cs typeface="Andale Mono"/>
              </a:rPr>
              <a:t>Note: print $0 can be used to print the entire row</a:t>
            </a:r>
            <a:endParaRPr lang="en-US" dirty="0" smtClean="0">
              <a:cs typeface="Andale Mono"/>
            </a:endParaRPr>
          </a:p>
        </p:txBody>
      </p:sp>
    </p:spTree>
    <p:extLst>
      <p:ext uri="{BB962C8B-B14F-4D97-AF65-F5344CB8AC3E}">
        <p14:creationId xmlns:p14="http://schemas.microsoft.com/office/powerpoint/2010/main" val="2030576782"/>
      </p:ext>
    </p:extLst>
  </p:cSld>
  <p:clrMapOvr>
    <a:masterClrMapping/>
  </p:clrMapOvr>
  <p:transition xmlns:p14="http://schemas.microsoft.com/office/powerpoint/2010/main" advTm="1500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Clr>
                <a:srgbClr val="36A2F5"/>
              </a:buClr>
              <a:buFontTx/>
              <a:buChar char="•"/>
            </a:pPr>
            <a:r>
              <a:rPr lang="en-US" sz="1600" dirty="0" smtClean="0"/>
              <a:t>You can browse through the different manuals</a:t>
            </a:r>
          </a:p>
          <a:p>
            <a:pPr marL="342900" lvl="1" indent="-342900">
              <a:buClr>
                <a:srgbClr val="36A2F5"/>
              </a:buClr>
              <a:buFontTx/>
              <a:buChar char="•"/>
            </a:pPr>
            <a:endParaRPr lang="en-US" sz="1600" dirty="0"/>
          </a:p>
          <a:p>
            <a:pPr marL="342900" lvl="1" indent="-342900">
              <a:buClr>
                <a:srgbClr val="36A2F5"/>
              </a:buClr>
              <a:buFontTx/>
              <a:buChar char="•"/>
            </a:pPr>
            <a:r>
              <a:rPr lang="en-US" sz="1600" dirty="0" smtClean="0"/>
              <a:t>You can make some </a:t>
            </a:r>
            <a:r>
              <a:rPr lang="en-US" sz="1600" dirty="0" err="1" smtClean="0"/>
              <a:t>grep</a:t>
            </a:r>
            <a:r>
              <a:rPr lang="en-US" sz="1600" dirty="0" smtClean="0"/>
              <a:t>, </a:t>
            </a:r>
            <a:r>
              <a:rPr lang="en-US" sz="1600" dirty="0" err="1" smtClean="0"/>
              <a:t>awk</a:t>
            </a:r>
            <a:r>
              <a:rPr lang="en-US" sz="1600" dirty="0" smtClean="0"/>
              <a:t> or </a:t>
            </a:r>
            <a:r>
              <a:rPr lang="en-US" sz="1600" dirty="0" err="1" smtClean="0"/>
              <a:t>sed</a:t>
            </a:r>
            <a:r>
              <a:rPr lang="en-US" sz="1600" dirty="0" smtClean="0"/>
              <a:t> exercises from:  </a:t>
            </a:r>
            <a:r>
              <a:rPr lang="en-US" sz="1600" dirty="0">
                <a:hlinkClick r:id="rId2"/>
              </a:rPr>
              <a:t>http://evc-cit.info/cit052/</a:t>
            </a:r>
            <a:r>
              <a:rPr lang="en-US" sz="1600" dirty="0" smtClean="0">
                <a:hlinkClick r:id="rId2"/>
              </a:rPr>
              <a:t>index.html</a:t>
            </a:r>
            <a:endParaRPr lang="en-US" sz="1600" dirty="0" smtClean="0"/>
          </a:p>
          <a:p>
            <a:pPr marL="342900" lvl="1" indent="-342900">
              <a:buClr>
                <a:srgbClr val="36A2F5"/>
              </a:buClr>
              <a:buFontTx/>
              <a:buChar char="•"/>
            </a:pPr>
            <a:endParaRPr lang="en-US" sz="1600" dirty="0"/>
          </a:p>
          <a:p>
            <a:pPr marL="342900" lvl="1" indent="-342900">
              <a:buClr>
                <a:srgbClr val="36A2F5"/>
              </a:buClr>
              <a:buFontTx/>
              <a:buChar char="•"/>
            </a:pPr>
            <a:r>
              <a:rPr lang="en-US" sz="1600" dirty="0" smtClean="0"/>
              <a:t>Or you can create your own questions and try to solve them.</a:t>
            </a:r>
            <a:endParaRPr lang="en-US" sz="1600" dirty="0"/>
          </a:p>
          <a:p>
            <a:pPr marL="342900" lvl="1" indent="-342900">
              <a:buClr>
                <a:srgbClr val="36A2F5"/>
              </a:buClr>
              <a:buFontTx/>
              <a:buChar char="•"/>
            </a:pPr>
            <a:endParaRPr lang="en-US" sz="1600" dirty="0" smtClean="0"/>
          </a:p>
          <a:p>
            <a:pPr marL="342900" lvl="1" indent="-342900">
              <a:buClr>
                <a:srgbClr val="36A2F5"/>
              </a:buClr>
              <a:buFontTx/>
              <a:buChar char="•"/>
            </a:pPr>
            <a:endParaRPr lang="en-US" sz="1600" dirty="0"/>
          </a:p>
          <a:p>
            <a:pPr marL="342900" lvl="1" indent="-342900">
              <a:buClr>
                <a:srgbClr val="36A2F5"/>
              </a:buClr>
              <a:buFontTx/>
              <a:buChar char="•"/>
            </a:pPr>
            <a:endParaRPr lang="en-US" sz="1600" dirty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063417"/>
      </p:ext>
    </p:extLst>
  </p:cSld>
  <p:clrMapOvr>
    <a:masterClrMapping/>
  </p:clrMapOvr>
  <p:transition xmlns:p14="http://schemas.microsoft.com/office/powerpoint/2010/main" advTm="15000"/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BASH?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BASH: Bourne again shell</a:t>
            </a:r>
          </a:p>
          <a:p>
            <a:endParaRPr lang="en-US" dirty="0"/>
          </a:p>
          <a:p>
            <a:r>
              <a:rPr lang="en-US" dirty="0" smtClean="0"/>
              <a:t>Default shell on Linux and Mac OS X</a:t>
            </a:r>
          </a:p>
          <a:p>
            <a:endParaRPr lang="en-US" dirty="0"/>
          </a:p>
          <a:p>
            <a:r>
              <a:rPr lang="en-US" dirty="0" smtClean="0"/>
              <a:t>Very useful for simple file handling</a:t>
            </a:r>
          </a:p>
          <a:p>
            <a:endParaRPr lang="en-US" dirty="0"/>
          </a:p>
          <a:p>
            <a:r>
              <a:rPr lang="en-US" dirty="0" smtClean="0"/>
              <a:t>Very useful for pasting scripts together in a pipeline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256465"/>
      </p:ext>
    </p:extLst>
  </p:cSld>
  <p:clrMapOvr>
    <a:masterClrMapping/>
  </p:clrMapOvr>
  <p:transition xmlns:p14="http://schemas.microsoft.com/office/powerpoint/2010/main" advTm="15000"/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Navigating the command line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whoami</a:t>
            </a:r>
            <a:r>
              <a:rPr lang="en-US" dirty="0" smtClean="0"/>
              <a:t>		shows current user name</a:t>
            </a:r>
          </a:p>
          <a:p>
            <a:r>
              <a:rPr lang="en-US" dirty="0" smtClean="0"/>
              <a:t>groups		shows which groups you are a member of</a:t>
            </a:r>
          </a:p>
          <a:p>
            <a:r>
              <a:rPr lang="en-US" dirty="0" err="1" smtClean="0"/>
              <a:t>pwd</a:t>
            </a:r>
            <a:r>
              <a:rPr lang="en-US" dirty="0"/>
              <a:t>			present working directory</a:t>
            </a:r>
          </a:p>
          <a:p>
            <a:r>
              <a:rPr lang="en-US" dirty="0" smtClean="0"/>
              <a:t>cd 			change directory</a:t>
            </a:r>
          </a:p>
          <a:p>
            <a:r>
              <a:rPr lang="en-US" dirty="0" err="1" smtClean="0"/>
              <a:t>mkdir</a:t>
            </a:r>
            <a:r>
              <a:rPr lang="en-US" dirty="0" smtClean="0"/>
              <a:t>		create directory</a:t>
            </a:r>
          </a:p>
          <a:p>
            <a:r>
              <a:rPr lang="en-US" dirty="0" err="1" smtClean="0"/>
              <a:t>rm</a:t>
            </a:r>
            <a:r>
              <a:rPr lang="en-US" dirty="0" smtClean="0"/>
              <a:t> / </a:t>
            </a:r>
            <a:r>
              <a:rPr lang="en-US" dirty="0" err="1" smtClean="0"/>
              <a:t>rm</a:t>
            </a:r>
            <a:r>
              <a:rPr lang="en-US" dirty="0" smtClean="0"/>
              <a:t> –</a:t>
            </a:r>
            <a:r>
              <a:rPr lang="en-US" dirty="0" err="1" smtClean="0"/>
              <a:t>rf</a:t>
            </a:r>
            <a:r>
              <a:rPr lang="en-US" dirty="0" smtClean="0"/>
              <a:t>		remove directory</a:t>
            </a:r>
          </a:p>
          <a:p>
            <a:r>
              <a:rPr lang="en-US" dirty="0" smtClean="0"/>
              <a:t>mv 			move file</a:t>
            </a:r>
          </a:p>
          <a:p>
            <a:r>
              <a:rPr lang="en-US" dirty="0" err="1" smtClean="0"/>
              <a:t>ls</a:t>
            </a:r>
            <a:r>
              <a:rPr lang="en-US" dirty="0" smtClean="0"/>
              <a:t>			lists all files in current directory</a:t>
            </a:r>
          </a:p>
          <a:p>
            <a:r>
              <a:rPr lang="en-US" dirty="0" err="1" smtClean="0"/>
              <a:t>ls</a:t>
            </a:r>
            <a:r>
              <a:rPr lang="en-US" dirty="0" smtClean="0"/>
              <a:t> –</a:t>
            </a:r>
            <a:r>
              <a:rPr lang="en-US" dirty="0" err="1" smtClean="0"/>
              <a:t>ahl</a:t>
            </a:r>
            <a:r>
              <a:rPr lang="en-US" dirty="0" smtClean="0"/>
              <a:t>		more informative listing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5</a:t>
            </a:fld>
            <a:endParaRPr lang="en-US"/>
          </a:p>
        </p:txBody>
      </p:sp>
      <p:pic>
        <p:nvPicPr>
          <p:cNvPr id="2" name="Picture 1" descr="Screen Shot 2015-02-04 at 11.37.0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754" y="4851399"/>
            <a:ext cx="8407400" cy="146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950149"/>
      </p:ext>
    </p:extLst>
  </p:cSld>
  <p:clrMapOvr>
    <a:masterClrMapping/>
  </p:clrMapOvr>
  <p:transition xmlns:p14="http://schemas.microsoft.com/office/powerpoint/2010/main" advTm="15000"/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Changing permissions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chmod</a:t>
            </a:r>
            <a:endParaRPr lang="en-US" dirty="0" smtClean="0"/>
          </a:p>
          <a:p>
            <a:endParaRPr lang="en-US" dirty="0"/>
          </a:p>
          <a:p>
            <a:r>
              <a:rPr lang="en-US" dirty="0"/>
              <a:t>u</a:t>
            </a:r>
            <a:r>
              <a:rPr lang="en-US" dirty="0" smtClean="0"/>
              <a:t>	= 	user</a:t>
            </a:r>
          </a:p>
          <a:p>
            <a:r>
              <a:rPr lang="en-US" dirty="0" smtClean="0"/>
              <a:t>g	=	group</a:t>
            </a:r>
          </a:p>
          <a:p>
            <a:r>
              <a:rPr lang="en-US" dirty="0" smtClean="0"/>
              <a:t>o 	=	others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		     u    g     o</a:t>
            </a:r>
          </a:p>
          <a:p>
            <a:pPr marL="0" indent="0">
              <a:buNone/>
            </a:pPr>
            <a:r>
              <a:rPr lang="en-US" dirty="0" smtClean="0"/>
              <a:t>----------	d </a:t>
            </a:r>
            <a:r>
              <a:rPr lang="en-US" dirty="0" err="1" smtClean="0"/>
              <a:t>rwx</a:t>
            </a:r>
            <a:r>
              <a:rPr lang="en-US" dirty="0" smtClean="0"/>
              <a:t> </a:t>
            </a:r>
            <a:r>
              <a:rPr lang="en-US" dirty="0" err="1" smtClean="0"/>
              <a:t>rwx</a:t>
            </a:r>
            <a:r>
              <a:rPr lang="en-US" dirty="0" smtClean="0"/>
              <a:t> </a:t>
            </a:r>
            <a:r>
              <a:rPr lang="en-US" dirty="0" err="1" smtClean="0"/>
              <a:t>rwx</a:t>
            </a:r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6</a:t>
            </a:fld>
            <a:endParaRPr lang="en-US"/>
          </a:p>
        </p:txBody>
      </p:sp>
      <p:pic>
        <p:nvPicPr>
          <p:cNvPr id="2" name="Picture 1" descr="Screen Shot 2015-02-04 at 11.37.0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09" y="4551218"/>
            <a:ext cx="8407400" cy="1460500"/>
          </a:xfrm>
          <a:prstGeom prst="rect">
            <a:avLst/>
          </a:prstGeom>
        </p:spPr>
      </p:pic>
      <p:sp>
        <p:nvSpPr>
          <p:cNvPr id="6" name="Content Placeholder 7"/>
          <p:cNvSpPr txBox="1">
            <a:spLocks/>
          </p:cNvSpPr>
          <p:nvPr/>
        </p:nvSpPr>
        <p:spPr bwMode="auto">
          <a:xfrm>
            <a:off x="4075544" y="900546"/>
            <a:ext cx="4747491" cy="2378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36A2F5"/>
              </a:buClr>
              <a:buChar char="•"/>
              <a:defRPr sz="2200"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1pPr>
            <a:lvl2pPr marL="742950" indent="-28575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E7207B"/>
              </a:buClr>
              <a:buFont typeface="Times" charset="0"/>
              <a:buChar char="•"/>
              <a:defRPr sz="2000"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2pPr>
            <a:lvl3pPr marL="1143000" indent="-2286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C2D73C"/>
              </a:buClr>
              <a:buChar char="•"/>
              <a:defRPr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3pPr>
            <a:lvl4pPr marL="1600200" indent="-2286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600"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4pPr>
            <a:lvl5pPr marL="2057400" indent="-2286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charset="0"/>
              <a:buChar char="•"/>
              <a:defRPr sz="1400"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5pPr>
            <a:lvl6pPr marL="2514600" indent="-228600" algn="l" rtl="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endParaRPr lang="en-US" dirty="0" smtClean="0"/>
          </a:p>
          <a:p>
            <a:r>
              <a:rPr lang="en-US" dirty="0"/>
              <a:t>d</a:t>
            </a:r>
            <a:r>
              <a:rPr lang="en-US" dirty="0" smtClean="0"/>
              <a:t>	= 	directory</a:t>
            </a:r>
          </a:p>
          <a:p>
            <a:r>
              <a:rPr lang="en-US" dirty="0" smtClean="0"/>
              <a:t>r	= 	readable</a:t>
            </a:r>
          </a:p>
          <a:p>
            <a:r>
              <a:rPr lang="en-US" dirty="0" smtClean="0"/>
              <a:t>w	=	writable</a:t>
            </a:r>
          </a:p>
          <a:p>
            <a:r>
              <a:rPr lang="en-US" dirty="0" smtClean="0"/>
              <a:t>x 	=	executable</a:t>
            </a:r>
          </a:p>
          <a:p>
            <a:endParaRPr lang="en-US" dirty="0" smtClean="0"/>
          </a:p>
        </p:txBody>
      </p:sp>
      <p:sp>
        <p:nvSpPr>
          <p:cNvPr id="9" name="Content Placeholder 7"/>
          <p:cNvSpPr txBox="1">
            <a:spLocks/>
          </p:cNvSpPr>
          <p:nvPr/>
        </p:nvSpPr>
        <p:spPr bwMode="auto">
          <a:xfrm>
            <a:off x="4297216" y="3567545"/>
            <a:ext cx="4747491" cy="57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36A2F5"/>
              </a:buClr>
              <a:buChar char="•"/>
              <a:defRPr sz="2200"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1pPr>
            <a:lvl2pPr marL="742950" indent="-28575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E7207B"/>
              </a:buClr>
              <a:buFont typeface="Times" charset="0"/>
              <a:buChar char="•"/>
              <a:defRPr sz="2000"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2pPr>
            <a:lvl3pPr marL="1143000" indent="-2286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C2D73C"/>
              </a:buClr>
              <a:buChar char="•"/>
              <a:defRPr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3pPr>
            <a:lvl4pPr marL="1600200" indent="-2286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600"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4pPr>
            <a:lvl5pPr marL="2057400" indent="-2286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charset="0"/>
              <a:buChar char="•"/>
              <a:defRPr sz="1400"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5pPr>
            <a:lvl6pPr marL="2514600" indent="-228600" algn="l" rtl="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dirty="0" smtClean="0"/>
              <a:t>Example: </a:t>
            </a:r>
            <a:r>
              <a:rPr lang="en-US" dirty="0" err="1" smtClean="0">
                <a:latin typeface="Andale Mono"/>
                <a:cs typeface="Andale Mono"/>
              </a:rPr>
              <a:t>chmod</a:t>
            </a:r>
            <a:r>
              <a:rPr lang="en-US" dirty="0" smtClean="0">
                <a:latin typeface="Andale Mono"/>
                <a:cs typeface="Andale Mono"/>
              </a:rPr>
              <a:t> </a:t>
            </a:r>
            <a:r>
              <a:rPr lang="en-US" dirty="0" err="1" smtClean="0">
                <a:latin typeface="Andale Mono"/>
                <a:cs typeface="Andale Mono"/>
              </a:rPr>
              <a:t>g+rw,o-x</a:t>
            </a:r>
            <a:r>
              <a:rPr lang="en-US" dirty="0" smtClean="0">
                <a:latin typeface="Andale Mono"/>
                <a:cs typeface="Andale Mono"/>
              </a:rPr>
              <a:t> file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530857641"/>
      </p:ext>
    </p:extLst>
  </p:cSld>
  <p:clrMapOvr>
    <a:masterClrMapping/>
  </p:clrMapOvr>
  <p:transition xmlns:p14="http://schemas.microsoft.com/office/powerpoint/2010/main" advTm="1500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Viewing files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381000" y="914400"/>
            <a:ext cx="8382000" cy="1602509"/>
          </a:xfrm>
        </p:spPr>
        <p:txBody>
          <a:bodyPr/>
          <a:lstStyle/>
          <a:p>
            <a:r>
              <a:rPr lang="en-US" dirty="0" smtClean="0"/>
              <a:t>cat</a:t>
            </a:r>
          </a:p>
          <a:p>
            <a:endParaRPr lang="en-US" dirty="0" smtClean="0"/>
          </a:p>
          <a:p>
            <a:r>
              <a:rPr lang="en-US" dirty="0" smtClean="0"/>
              <a:t>less </a:t>
            </a:r>
          </a:p>
          <a:p>
            <a:endParaRPr lang="en-US" dirty="0"/>
          </a:p>
          <a:p>
            <a:r>
              <a:rPr lang="en-US" dirty="0" err="1" smtClean="0"/>
              <a:t>nano</a:t>
            </a:r>
            <a:r>
              <a:rPr lang="en-US" dirty="0" smtClean="0"/>
              <a:t> (editor)</a:t>
            </a:r>
            <a:endParaRPr lang="en-US" dirty="0" smtClean="0">
              <a:latin typeface="Andale Mono"/>
              <a:cs typeface="Andale Mono"/>
            </a:endParaRPr>
          </a:p>
          <a:p>
            <a:endParaRPr lang="en-US" dirty="0">
              <a:latin typeface="Andale Mono"/>
              <a:cs typeface="Andale Mono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313202"/>
      </p:ext>
    </p:extLst>
  </p:cSld>
  <p:clrMapOvr>
    <a:masterClrMapping/>
  </p:clrMapOvr>
  <p:transition xmlns:p14="http://schemas.microsoft.com/office/powerpoint/2010/main" advTm="15000"/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Saving output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381000" y="914400"/>
            <a:ext cx="8382000" cy="1602509"/>
          </a:xfrm>
        </p:spPr>
        <p:txBody>
          <a:bodyPr/>
          <a:lstStyle/>
          <a:p>
            <a:r>
              <a:rPr lang="en-US" dirty="0" smtClean="0"/>
              <a:t>Command &gt; </a:t>
            </a:r>
            <a:r>
              <a:rPr lang="en-US" dirty="0" err="1" smtClean="0"/>
              <a:t>file.txt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For instance: </a:t>
            </a:r>
            <a:r>
              <a:rPr lang="en-US" dirty="0" err="1" smtClean="0">
                <a:latin typeface="Andale Mono"/>
                <a:cs typeface="Andale Mono"/>
              </a:rPr>
              <a:t>ls</a:t>
            </a:r>
            <a:r>
              <a:rPr lang="en-US" dirty="0" smtClean="0">
                <a:latin typeface="Andale Mono"/>
                <a:cs typeface="Andale Mono"/>
              </a:rPr>
              <a:t> –</a:t>
            </a:r>
            <a:r>
              <a:rPr lang="en-US" dirty="0" err="1" smtClean="0">
                <a:latin typeface="Andale Mono"/>
                <a:cs typeface="Andale Mono"/>
              </a:rPr>
              <a:t>ahl</a:t>
            </a:r>
            <a:r>
              <a:rPr lang="en-US" dirty="0" smtClean="0">
                <a:latin typeface="Andale Mono"/>
                <a:cs typeface="Andale Mono"/>
              </a:rPr>
              <a:t> &gt; </a:t>
            </a:r>
            <a:r>
              <a:rPr lang="en-US" dirty="0" err="1" smtClean="0">
                <a:latin typeface="Andale Mono"/>
                <a:cs typeface="Andale Mono"/>
              </a:rPr>
              <a:t>fileslist.txt</a:t>
            </a:r>
            <a:endParaRPr lang="en-US" dirty="0" smtClean="0">
              <a:latin typeface="Andale Mono"/>
              <a:cs typeface="Andale Mono"/>
            </a:endParaRPr>
          </a:p>
          <a:p>
            <a:endParaRPr lang="en-US" dirty="0">
              <a:latin typeface="Andale Mono"/>
              <a:cs typeface="Andale Mono"/>
            </a:endParaRPr>
          </a:p>
          <a:p>
            <a:r>
              <a:rPr lang="en-US" dirty="0" smtClean="0"/>
              <a:t>&gt; will overwrite your output</a:t>
            </a:r>
          </a:p>
          <a:p>
            <a:endParaRPr lang="en-US" dirty="0">
              <a:latin typeface="Andale Mono"/>
              <a:cs typeface="Andale Mono"/>
            </a:endParaRPr>
          </a:p>
          <a:p>
            <a:r>
              <a:rPr lang="en-US" dirty="0" smtClean="0"/>
              <a:t>&gt;&gt; will append to the output </a:t>
            </a:r>
            <a:endParaRPr lang="en-US" dirty="0">
              <a:latin typeface="Andale Mono"/>
              <a:cs typeface="Andale Mono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8</a:t>
            </a:fld>
            <a:endParaRPr lang="en-US"/>
          </a:p>
        </p:txBody>
      </p:sp>
      <p:sp>
        <p:nvSpPr>
          <p:cNvPr id="6" name="Content Placeholder 7"/>
          <p:cNvSpPr txBox="1">
            <a:spLocks/>
          </p:cNvSpPr>
          <p:nvPr/>
        </p:nvSpPr>
        <p:spPr bwMode="auto">
          <a:xfrm>
            <a:off x="738909" y="4345709"/>
            <a:ext cx="5024582" cy="1022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36A2F5"/>
              </a:buClr>
              <a:buChar char="•"/>
              <a:defRPr sz="2200"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1pPr>
            <a:lvl2pPr marL="742950" indent="-28575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E7207B"/>
              </a:buClr>
              <a:buFont typeface="Times" charset="0"/>
              <a:buChar char="•"/>
              <a:defRPr sz="2000"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2pPr>
            <a:lvl3pPr marL="1143000" indent="-2286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C2D73C"/>
              </a:buClr>
              <a:buChar char="•"/>
              <a:defRPr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3pPr>
            <a:lvl4pPr marL="1600200" indent="-2286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600"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4pPr>
            <a:lvl5pPr marL="2057400" indent="-2286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charset="0"/>
              <a:buChar char="•"/>
              <a:defRPr sz="1400">
                <a:solidFill>
                  <a:schemeClr val="tx1"/>
                </a:solidFill>
                <a:latin typeface="+mj-lt"/>
                <a:ea typeface="+mn-ea"/>
                <a:cs typeface="ヒラギノ角ゴ Pro W3"/>
              </a:defRPr>
            </a:lvl5pPr>
            <a:lvl6pPr marL="2514600" indent="-228600" algn="l" rtl="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Times" pitchFamily="21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dirty="0" smtClean="0"/>
              <a:t>Useful for logging </a:t>
            </a:r>
            <a:endParaRPr lang="en-US" dirty="0" smtClean="0">
              <a:latin typeface="Andale Mono"/>
              <a:cs typeface="Andale Mono"/>
            </a:endParaRPr>
          </a:p>
          <a:p>
            <a:endParaRPr lang="en-US" dirty="0" smtClean="0">
              <a:latin typeface="Andale Mono"/>
              <a:cs typeface="Andale Mono"/>
            </a:endParaRPr>
          </a:p>
          <a:p>
            <a:pPr marL="0" indent="0">
              <a:buFontTx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2884372"/>
      </p:ext>
    </p:extLst>
  </p:cSld>
  <p:clrMapOvr>
    <a:masterClrMapping/>
  </p:clrMapOvr>
  <p:transition xmlns:p14="http://schemas.microsoft.com/office/powerpoint/2010/main" advTm="1500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Searching through files | </a:t>
            </a:r>
            <a:r>
              <a:rPr lang="en-US" dirty="0" err="1" smtClean="0"/>
              <a:t>grep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 smtClean="0">
                <a:latin typeface="Andale Mono"/>
                <a:cs typeface="Andale Mono"/>
              </a:rPr>
              <a:t>grep</a:t>
            </a:r>
            <a:r>
              <a:rPr lang="en-US" dirty="0" smtClean="0">
                <a:latin typeface="Andale Mono"/>
                <a:cs typeface="Andale Mono"/>
              </a:rPr>
              <a:t> [options] PATTERN [file]</a:t>
            </a:r>
          </a:p>
          <a:p>
            <a:pPr marL="0" indent="0">
              <a:buNone/>
            </a:pPr>
            <a:endParaRPr lang="en-US" dirty="0">
              <a:latin typeface="Andale Mono"/>
              <a:cs typeface="Andale Mono"/>
            </a:endParaRPr>
          </a:p>
          <a:p>
            <a:pPr marL="0" indent="0">
              <a:buNone/>
            </a:pPr>
            <a:endParaRPr lang="en-US" dirty="0" smtClean="0">
              <a:latin typeface="Andale Mono"/>
              <a:cs typeface="Andale Mono"/>
            </a:endParaRPr>
          </a:p>
          <a:p>
            <a:pPr marL="0" indent="0">
              <a:buNone/>
            </a:pPr>
            <a:endParaRPr lang="en-US" dirty="0">
              <a:latin typeface="Andale Mono"/>
              <a:cs typeface="Andale Mono"/>
            </a:endParaRPr>
          </a:p>
          <a:p>
            <a:pPr marL="0" indent="0">
              <a:buNone/>
            </a:pPr>
            <a:endParaRPr lang="en-US" dirty="0" smtClean="0">
              <a:latin typeface="Andale Mono"/>
              <a:cs typeface="Andale Mono"/>
            </a:endParaRPr>
          </a:p>
          <a:p>
            <a:pPr marL="0" indent="0">
              <a:buNone/>
            </a:pPr>
            <a:endParaRPr lang="en-US" dirty="0">
              <a:latin typeface="Andale Mono"/>
              <a:cs typeface="Andale Mono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5802-E026-2B41-8F3D-F4F53417C504}" type="slidenum">
              <a:rPr lang="en-US"/>
              <a:pPr>
                <a:defRPr/>
              </a:pPr>
              <a:t>9</a:t>
            </a:fld>
            <a:endParaRPr lang="en-US"/>
          </a:p>
        </p:txBody>
      </p:sp>
      <p:pic>
        <p:nvPicPr>
          <p:cNvPr id="3" name="Picture 2" descr="Screen Shot 2015-02-04 at 12.16.1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900" y="1674091"/>
            <a:ext cx="3124200" cy="1016000"/>
          </a:xfrm>
          <a:prstGeom prst="rect">
            <a:avLst/>
          </a:prstGeom>
        </p:spPr>
      </p:pic>
      <p:pic>
        <p:nvPicPr>
          <p:cNvPr id="4" name="Picture 3" descr="Screen Shot 2015-02-04 at 12.17.5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827" y="2961409"/>
            <a:ext cx="6515100" cy="876300"/>
          </a:xfrm>
          <a:prstGeom prst="rect">
            <a:avLst/>
          </a:prstGeom>
        </p:spPr>
      </p:pic>
      <p:pic>
        <p:nvPicPr>
          <p:cNvPr id="6" name="Picture 5" descr="Screen Shot 2015-02-04 at 12.21.28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09" y="4139045"/>
            <a:ext cx="6629400" cy="3683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78193" y="4572078"/>
            <a:ext cx="33693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/>
              <a:t>List of options: </a:t>
            </a:r>
            <a:r>
              <a:rPr lang="en-US" sz="1200" dirty="0" smtClean="0">
                <a:hlinkClick r:id="rId5"/>
              </a:rPr>
              <a:t>http</a:t>
            </a:r>
            <a:r>
              <a:rPr lang="en-US" sz="1200" dirty="0">
                <a:hlinkClick r:id="rId5"/>
              </a:rPr>
              <a:t>://ss64.com/bash/</a:t>
            </a:r>
            <a:r>
              <a:rPr lang="en-US" sz="1200" dirty="0" smtClean="0">
                <a:hlinkClick r:id="rId5"/>
              </a:rPr>
              <a:t>grep.html</a:t>
            </a:r>
            <a:endParaRPr lang="en-US" sz="1200" dirty="0" smtClean="0"/>
          </a:p>
          <a:p>
            <a:endParaRPr 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3312406054"/>
      </p:ext>
    </p:extLst>
  </p:cSld>
  <p:clrMapOvr>
    <a:masterClrMapping/>
  </p:clrMapOvr>
  <p:transition xmlns:p14="http://schemas.microsoft.com/office/powerpoint/2010/main" advTm="1500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Blank Presentation">
  <a:themeElements>
    <a:clrScheme name="Custom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D1C80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lank Presentation">
      <a:majorFont>
        <a:latin typeface="Trebuchet MS"/>
        <a:ea typeface="ヒラギノ角ゴ Pro W3"/>
        <a:cs typeface=""/>
      </a:majorFont>
      <a:minorFont>
        <a:latin typeface="Arial"/>
        <a:ea typeface="ヒラギノ角ゴ Pro W3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B0F0"/>
        </a:solidFill>
        <a:ln>
          <a:noFill/>
        </a:ln>
        <a:effectLst>
          <a:outerShdw blurRad="63500" dist="27940" dir="5400000" algn="ctr" rotWithShape="0">
            <a:srgbClr val="000000">
              <a:alpha val="31999"/>
            </a:srgbClr>
          </a:outerShdw>
        </a:effectLst>
        <a:extLst>
          <a:ext uri="{91240B29-F687-4f45-9708-019B960494DF}">
            <a14:hiddenLine xmlns:a14="http://schemas.microsoft.com/office/drawing/2010/main" w="25400">
              <a:solidFill>
                <a:srgbClr val="000000"/>
              </a:solidFill>
              <a:round/>
              <a:headEnd/>
              <a:tailEnd/>
            </a14:hiddenLine>
          </a:ext>
        </a:extLst>
      </a:spPr>
      <a:bodyPr anchor="ctr"/>
      <a:lstStyle>
        <a:defPPr algn="l">
          <a:defRPr sz="2200" dirty="0" smtClean="0">
            <a:solidFill>
              <a:schemeClr val="lt1"/>
            </a:solidFill>
            <a:latin typeface="+mn-lt"/>
            <a:ea typeface="+mn-ea"/>
            <a:cs typeface="+mn-cs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noProof="1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pitchFamily="2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56405</TotalTime>
  <Words>1311</Words>
  <Application>Microsoft Macintosh PowerPoint</Application>
  <PresentationFormat>On-screen Show (4:3)</PresentationFormat>
  <Paragraphs>335</Paragraphs>
  <Slides>32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Blank Presentation</vt:lpstr>
      <vt:lpstr>PowerPoint Presentation</vt:lpstr>
      <vt:lpstr>Introduction</vt:lpstr>
      <vt:lpstr>BASH intro – Resources</vt:lpstr>
      <vt:lpstr>Why BASH?</vt:lpstr>
      <vt:lpstr>Navigating the command line</vt:lpstr>
      <vt:lpstr>Changing permissions</vt:lpstr>
      <vt:lpstr>Viewing files</vt:lpstr>
      <vt:lpstr>Saving output</vt:lpstr>
      <vt:lpstr>Searching through files | grep</vt:lpstr>
      <vt:lpstr>Searching through files | grep</vt:lpstr>
      <vt:lpstr>Searching through files | head | tail</vt:lpstr>
      <vt:lpstr>Combining commands | pipe</vt:lpstr>
      <vt:lpstr>Searching through files | wc</vt:lpstr>
      <vt:lpstr>File manipulation | sed</vt:lpstr>
      <vt:lpstr>File manipulation | sed</vt:lpstr>
      <vt:lpstr>File manipulation | sed</vt:lpstr>
      <vt:lpstr>File manipulation | sed</vt:lpstr>
      <vt:lpstr>File manipulation | sed</vt:lpstr>
      <vt:lpstr>Regular expressions</vt:lpstr>
      <vt:lpstr>Regular expressions</vt:lpstr>
      <vt:lpstr>Regular expressions</vt:lpstr>
      <vt:lpstr>Regular expressions</vt:lpstr>
      <vt:lpstr>Regular expressions</vt:lpstr>
      <vt:lpstr>Regular expressions</vt:lpstr>
      <vt:lpstr>Regular expressions</vt:lpstr>
      <vt:lpstr>Regular expressions</vt:lpstr>
      <vt:lpstr>Escaping characters</vt:lpstr>
      <vt:lpstr>Working with columns | awk</vt:lpstr>
      <vt:lpstr>Working with columns | awk</vt:lpstr>
      <vt:lpstr>Working with columns | awk</vt:lpstr>
      <vt:lpstr>Working with columns | awk</vt:lpstr>
      <vt:lpstr>Exercises</vt:lpstr>
    </vt:vector>
  </TitlesOfParts>
  <Company>Univerisity Medical Centre Utrecht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Lude Franke</dc:creator>
  <cp:lastModifiedBy>a b</cp:lastModifiedBy>
  <cp:revision>1266</cp:revision>
  <dcterms:created xsi:type="dcterms:W3CDTF">2005-09-23T06:43:33Z</dcterms:created>
  <dcterms:modified xsi:type="dcterms:W3CDTF">2015-02-05T10:04:30Z</dcterms:modified>
</cp:coreProperties>
</file>