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1622" r:id="rId2"/>
    <p:sldId id="1625" r:id="rId3"/>
    <p:sldId id="1626" r:id="rId4"/>
    <p:sldId id="1664" r:id="rId5"/>
    <p:sldId id="1660" r:id="rId6"/>
    <p:sldId id="1661" r:id="rId7"/>
    <p:sldId id="1663" r:id="rId8"/>
    <p:sldId id="1674" r:id="rId9"/>
    <p:sldId id="1675" r:id="rId10"/>
    <p:sldId id="1667" r:id="rId11"/>
    <p:sldId id="1676" r:id="rId12"/>
    <p:sldId id="1672" r:id="rId13"/>
    <p:sldId id="1679" r:id="rId14"/>
    <p:sldId id="1671" r:id="rId15"/>
    <p:sldId id="1680" r:id="rId16"/>
    <p:sldId id="1681" r:id="rId17"/>
    <p:sldId id="1670" r:id="rId18"/>
    <p:sldId id="1669" r:id="rId19"/>
    <p:sldId id="1682" r:id="rId20"/>
    <p:sldId id="1677" r:id="rId21"/>
    <p:sldId id="1678" r:id="rId22"/>
    <p:sldId id="1683" r:id="rId23"/>
    <p:sldId id="1684" r:id="rId24"/>
    <p:sldId id="1685" r:id="rId25"/>
    <p:sldId id="1666" r:id="rId26"/>
    <p:sldId id="1686" r:id="rId27"/>
    <p:sldId id="1687" r:id="rId28"/>
    <p:sldId id="1688" r:id="rId29"/>
    <p:sldId id="1673" r:id="rId30"/>
    <p:sldId id="1665" r:id="rId31"/>
    <p:sldId id="1689" r:id="rId32"/>
    <p:sldId id="1690" r:id="rId33"/>
    <p:sldId id="1691" r:id="rId34"/>
    <p:sldId id="1628" r:id="rId35"/>
  </p:sldIdLst>
  <p:sldSz cx="9144000" cy="6858000" type="screen4x3"/>
  <p:notesSz cx="6669088" cy="9928225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2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4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6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8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0000CF"/>
    <a:srgbClr val="902791"/>
    <a:srgbClr val="0042B2"/>
    <a:srgbClr val="00B0F0"/>
    <a:srgbClr val="0079C2"/>
    <a:srgbClr val="FF0000"/>
    <a:srgbClr val="006600"/>
    <a:srgbClr val="96EC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17" autoAdjust="0"/>
    <p:restoredTop sz="85569" autoAdjust="0"/>
  </p:normalViewPr>
  <p:slideViewPr>
    <p:cSldViewPr snapToGrid="0">
      <p:cViewPr>
        <p:scale>
          <a:sx n="110" d="100"/>
          <a:sy n="110" d="100"/>
        </p:scale>
        <p:origin x="-28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814" y="-120"/>
      </p:cViewPr>
      <p:guideLst>
        <p:guide orient="horz" pos="3127"/>
        <p:guide pos="21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ヒラギノ角ゴ Pro W3"/>
                <a:cs typeface="ヒラギノ角ゴ Pro W3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8B1F2936-E56B-424A-A0FF-29E31C54DC4D}" type="datetime1">
              <a:rPr lang="nl-NL"/>
              <a:pPr>
                <a:defRPr/>
              </a:pPr>
              <a:t>6-2-2015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ヒラギノ角ゴ Pro W3"/>
                <a:cs typeface="ヒラギノ角ゴ Pro W3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EFCF2A49-D1F3-8842-84B6-90BAA733768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189764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noProof="1">
                <a:latin typeface="Arial" pitchFamily="34" charset="0"/>
                <a:ea typeface="ヒラギノ角ゴ Pro W3"/>
                <a:cs typeface="ヒラギノ角ゴ Pro W3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9838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noProof="1">
                <a:latin typeface="Arial" pitchFamily="34" charset="0"/>
                <a:ea typeface="ヒラギノ角ゴ Pro W3"/>
                <a:cs typeface="ヒラギノ角ゴ Pro W3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noProof="1">
                <a:latin typeface="Arial" pitchFamily="34" charset="0"/>
                <a:ea typeface="ヒラギノ角ゴ Pro W3"/>
                <a:cs typeface="ヒラギノ角ゴ Pro W3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9838" y="9431338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noProof="1"/>
            </a:lvl1pPr>
          </a:lstStyle>
          <a:p>
            <a:pPr>
              <a:defRPr/>
            </a:pPr>
            <a:fld id="{AA800EA7-EE68-CB4C-9799-7FCC095ABAD0}" type="slidenum">
              <a:rPr/>
              <a:pPr>
                <a:defRPr/>
              </a:pPr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725777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21" charset="-128"/>
        <a:cs typeface="ヒラギノ角ゴ Pro W3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21" charset="-128"/>
        <a:cs typeface="ヒラギノ角ゴ Pro W3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21" charset="-128"/>
        <a:cs typeface="ヒラギノ角ゴ Pro W3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21" charset="-128"/>
        <a:cs typeface="ヒラギノ角ゴ Pro W3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21" charset="-128"/>
        <a:cs typeface="ヒラギノ角ゴ Pro W3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Hello, my name is 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2A5EF-B8D1-0E44-853A-0137C5C3C24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362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FA72D94-5407-004B-97D8-06AB4DDF951E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pic>
        <p:nvPicPr>
          <p:cNvPr id="6" name="Picture 27" descr="molgenis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7" descr="molgenis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3849374"/>
      </p:ext>
    </p:ext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143000"/>
            <a:ext cx="41148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1148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pic>
        <p:nvPicPr>
          <p:cNvPr id="10" name="Picture 27" descr="molgenis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7" descr="molgenis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43"/>
          <a:stretch/>
        </p:blipFill>
        <p:spPr bwMode="auto">
          <a:xfrm>
            <a:off x="0" y="6350000"/>
            <a:ext cx="1087438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555386"/>
      </p:ext>
    </p:ext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4" name="Picture 27" descr="molgenis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7" descr="molgenis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7888" y="0"/>
            <a:ext cx="646112" cy="24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F5E7EE4-FBD4-DC46-8B4A-153DE70120B4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848483"/>
      </p:ext>
    </p:ext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7" descr="molgenis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7" descr="molgenis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43"/>
          <a:stretch/>
        </p:blipFill>
        <p:spPr bwMode="auto">
          <a:xfrm>
            <a:off x="0" y="6350000"/>
            <a:ext cx="1087438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7888" y="0"/>
            <a:ext cx="646112" cy="24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F5E7EE4-FBD4-DC46-8B4A-153DE70120B4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469486"/>
      </p:ext>
    </p:ext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12837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2133600"/>
            <a:ext cx="9144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292100" y="114300"/>
            <a:ext cx="184150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defRPr/>
            </a:pPr>
            <a:endParaRPr lang="en-US" smtClean="0"/>
          </a:p>
        </p:txBody>
      </p:sp>
      <p:sp>
        <p:nvSpPr>
          <p:cNvPr id="8" name="Rectangle 13"/>
          <p:cNvSpPr>
            <a:spLocks noChangeArrowheads="1"/>
          </p:cNvSpPr>
          <p:nvPr userDrawn="1"/>
        </p:nvSpPr>
        <p:spPr bwMode="auto">
          <a:xfrm>
            <a:off x="0" y="0"/>
            <a:ext cx="9144000" cy="914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endParaRPr lang="en-US" sz="22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130425"/>
            <a:ext cx="6934200" cy="14700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pic>
        <p:nvPicPr>
          <p:cNvPr id="9" name="Picture 27" descr="molgenis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7" descr="molgenis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8331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84225"/>
            <a:ext cx="3962400" cy="2263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1371600" y="2133600"/>
            <a:ext cx="7086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292100" y="114300"/>
            <a:ext cx="184150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defRPr/>
            </a:pPr>
            <a:endParaRPr lang="en-US" smtClean="0"/>
          </a:p>
        </p:txBody>
      </p:sp>
      <p:sp>
        <p:nvSpPr>
          <p:cNvPr id="8" name="Rectangle 13"/>
          <p:cNvSpPr>
            <a:spLocks noChangeArrowheads="1"/>
          </p:cNvSpPr>
          <p:nvPr userDrawn="1"/>
        </p:nvSpPr>
        <p:spPr bwMode="auto">
          <a:xfrm>
            <a:off x="0" y="0"/>
            <a:ext cx="9144000" cy="914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endParaRPr lang="en-US" sz="22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130425"/>
            <a:ext cx="6934200" cy="14700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pic>
        <p:nvPicPr>
          <p:cNvPr id="9" name="Picture 27" descr="molgenis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7" descr="molgenis"/>
          <p:cNvPicPr>
            <a:picLocks noChangeAspect="1" noChangeArrowheads="1"/>
          </p:cNvPicPr>
          <p:nvPr userDrawn="1"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43"/>
          <a:stretch/>
        </p:blipFill>
        <p:spPr bwMode="auto">
          <a:xfrm>
            <a:off x="0" y="6350000"/>
            <a:ext cx="1087438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15701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914400"/>
            <a:ext cx="8382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noProof="1"/>
              <a:t>Click to edit Master text styles</a:t>
            </a:r>
          </a:p>
          <a:p>
            <a:pPr lvl="1"/>
            <a:r>
              <a:rPr noProof="1"/>
              <a:t>Second level</a:t>
            </a:r>
          </a:p>
          <a:p>
            <a:pPr lvl="2"/>
            <a:r>
              <a:rPr noProof="1"/>
              <a:t>Third level</a:t>
            </a:r>
          </a:p>
          <a:p>
            <a:pPr lvl="3"/>
            <a:r>
              <a:rPr noProof="1"/>
              <a:t>Fourth level</a:t>
            </a:r>
          </a:p>
          <a:p>
            <a:pPr lvl="4"/>
            <a:r>
              <a:rPr noProof="1"/>
              <a:t>Fifth level</a:t>
            </a:r>
          </a:p>
        </p:txBody>
      </p:sp>
      <p:pic>
        <p:nvPicPr>
          <p:cNvPr id="1027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-11113"/>
            <a:ext cx="8382000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noProof="1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7888" y="0"/>
            <a:ext cx="646112" cy="24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F5E7EE4-FBD4-DC46-8B4A-153DE70120B4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  <p:pic>
        <p:nvPicPr>
          <p:cNvPr id="6" name="Picture 27" descr="molgenis"/>
          <p:cNvPicPr>
            <a:picLocks noChangeAspect="1" noChangeArrowheads="1"/>
          </p:cNvPicPr>
          <p:nvPr userDrawn="1"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7" descr="molgenis"/>
          <p:cNvPicPr>
            <a:picLocks noChangeAspect="1" noChangeArrowheads="1"/>
          </p:cNvPicPr>
          <p:nvPr userDrawn="1"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276" r:id="rId1"/>
    <p:sldLayoutId id="2147485278" r:id="rId2"/>
    <p:sldLayoutId id="2147485280" r:id="rId3"/>
    <p:sldLayoutId id="2147485281" r:id="rId4"/>
    <p:sldLayoutId id="2147485291" r:id="rId5"/>
    <p:sldLayoutId id="2147485286" r:id="rId6"/>
    <p:sldLayoutId id="2147485290" r:id="rId7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Verdan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rebuchet MS" pitchFamily="34" charset="0"/>
          <a:ea typeface="ヒラギノ角ゴ Pro W3" pitchFamily="21" charset="-128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rebuchet MS" pitchFamily="34" charset="0"/>
          <a:ea typeface="ヒラギノ角ゴ Pro W3" pitchFamily="21" charset="-128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rebuchet MS" pitchFamily="34" charset="0"/>
          <a:ea typeface="ヒラギノ角ゴ Pro W3" pitchFamily="21" charset="-128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rebuchet MS" pitchFamily="34" charset="0"/>
          <a:ea typeface="ヒラギノ角ゴ Pro W3" pitchFamily="21" charset="-128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ea typeface="ヒラギノ角ゴ Pro W3" pitchFamily="2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ea typeface="ヒラギノ角ゴ Pro W3" pitchFamily="2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ea typeface="ヒラギノ角ゴ Pro W3" pitchFamily="2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ea typeface="ヒラギノ角ゴ Pro W3" pitchFamily="21" charset="-128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36A2F5"/>
        </a:buClr>
        <a:buChar char="•"/>
        <a:defRPr sz="2200">
          <a:solidFill>
            <a:schemeClr val="tx1"/>
          </a:solidFill>
          <a:latin typeface="+mj-lt"/>
          <a:ea typeface="+mn-ea"/>
          <a:cs typeface="ヒラギノ角ゴ Pro W3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E7207B"/>
        </a:buClr>
        <a:buFont typeface="Times" charset="0"/>
        <a:buChar char="•"/>
        <a:defRPr sz="2000">
          <a:solidFill>
            <a:schemeClr val="tx1"/>
          </a:solidFill>
          <a:latin typeface="+mj-lt"/>
          <a:ea typeface="+mn-ea"/>
          <a:cs typeface="ヒラギノ角ゴ Pro W3"/>
        </a:defRPr>
      </a:lvl2pPr>
      <a:lvl3pPr marL="11430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C2D73C"/>
        </a:buClr>
        <a:buChar char="•"/>
        <a:defRPr>
          <a:solidFill>
            <a:schemeClr val="tx1"/>
          </a:solidFill>
          <a:latin typeface="+mj-lt"/>
          <a:ea typeface="+mn-ea"/>
          <a:cs typeface="ヒラギノ角ゴ Pro W3"/>
        </a:defRPr>
      </a:lvl3pPr>
      <a:lvl4pPr marL="16002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Font typeface="Times" charset="0"/>
        <a:buChar char="•"/>
        <a:defRPr sz="1600">
          <a:solidFill>
            <a:schemeClr val="tx1"/>
          </a:solidFill>
          <a:latin typeface="+mj-lt"/>
          <a:ea typeface="+mn-ea"/>
          <a:cs typeface="ヒラギノ角ゴ Pro W3"/>
        </a:defRPr>
      </a:lvl4pPr>
      <a:lvl5pPr marL="20574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chemeClr val="bg2"/>
        </a:buClr>
        <a:buFont typeface="Times" charset="0"/>
        <a:buChar char="•"/>
        <a:defRPr sz="1400">
          <a:solidFill>
            <a:schemeClr val="tx1"/>
          </a:solidFill>
          <a:latin typeface="+mj-lt"/>
          <a:ea typeface="+mn-ea"/>
          <a:cs typeface="ヒラギノ角ゴ Pro W3"/>
        </a:defRPr>
      </a:lvl5pPr>
      <a:lvl6pPr marL="25146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lr>
          <a:schemeClr val="bg2"/>
        </a:buClr>
        <a:buFont typeface="Times" pitchFamily="21" charset="0"/>
        <a:buChar char="•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lr>
          <a:schemeClr val="bg2"/>
        </a:buClr>
        <a:buFont typeface="Times" pitchFamily="21" charset="0"/>
        <a:buChar char="•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lr>
          <a:schemeClr val="bg2"/>
        </a:buClr>
        <a:buFont typeface="Times" pitchFamily="21" charset="0"/>
        <a:buChar char="•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lr>
          <a:schemeClr val="bg2"/>
        </a:buClr>
        <a:buFont typeface="Times" pitchFamily="21" charset="0"/>
        <a:buChar char="•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evc-cit.info/cit052/index.html" TargetMode="External"/><Relationship Id="rId2" Type="http://schemas.openxmlformats.org/officeDocument/2006/relationships/hyperlink" Target="http://www.cs.grinnell.edu/~walker/courses/161.sp09/labs/lab-bash-scripts.shtml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2133600"/>
            <a:ext cx="9144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4038600" y="3810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2000" i="1" dirty="0" smtClean="0">
                <a:solidFill>
                  <a:schemeClr val="bg1">
                    <a:lumMod val="65000"/>
                  </a:schemeClr>
                </a:solidFill>
                <a:latin typeface="Merriweather Sans Regular"/>
                <a:cs typeface="Merriweather Sans Regular"/>
              </a:rPr>
              <a:t>5-6 February 2015</a:t>
            </a:r>
            <a:endParaRPr lang="en-US" sz="2000" b="1" i="1" dirty="0">
              <a:solidFill>
                <a:schemeClr val="bg1">
                  <a:lumMod val="65000"/>
                </a:schemeClr>
              </a:solidFill>
              <a:latin typeface="Merriweather Sans Regular"/>
              <a:cs typeface="Merriweather Sans Regular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97200" y="1611143"/>
            <a:ext cx="8069280" cy="45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20000"/>
              </a:spcBef>
            </a:pPr>
            <a:r>
              <a:rPr lang="nl-NL" i="1" dirty="0">
                <a:solidFill>
                  <a:schemeClr val="bg1">
                    <a:lumMod val="65000"/>
                  </a:schemeClr>
                </a:solidFill>
              </a:rPr>
              <a:t>Computational molecular biology research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28600" y="2130425"/>
            <a:ext cx="8382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i="1" dirty="0">
                <a:solidFill>
                  <a:schemeClr val="bg1"/>
                </a:solidFill>
              </a:rPr>
              <a:t>An introduction </a:t>
            </a:r>
            <a:r>
              <a:rPr lang="en-US" sz="3600" b="1" i="1" dirty="0" smtClean="0">
                <a:solidFill>
                  <a:schemeClr val="bg1"/>
                </a:solidFill>
              </a:rPr>
              <a:t>to</a:t>
            </a:r>
            <a:r>
              <a:rPr lang="en-US" sz="3600" b="1" i="1" dirty="0">
                <a:solidFill>
                  <a:schemeClr val="bg1"/>
                </a:solidFill>
              </a:rPr>
              <a:t/>
            </a:r>
            <a:br>
              <a:rPr lang="en-US" sz="3600" b="1" i="1" dirty="0">
                <a:solidFill>
                  <a:schemeClr val="bg1"/>
                </a:solidFill>
              </a:rPr>
            </a:br>
            <a:r>
              <a:rPr lang="en-US" sz="3600" b="1" i="1" dirty="0" smtClean="0">
                <a:solidFill>
                  <a:schemeClr val="bg1"/>
                </a:solidFill>
              </a:rPr>
              <a:t>BASH: Part 2</a:t>
            </a:r>
            <a:endParaRPr lang="en-US" sz="3600" b="1" dirty="0" smtClean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3240" y="5974080"/>
            <a:ext cx="2802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/>
              <a:t>Lennart Johansson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014968" y="4508808"/>
            <a:ext cx="20400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www.gnu.org</a:t>
            </a:r>
            <a:endParaRPr lang="en-US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382" y="3932382"/>
            <a:ext cx="1136073" cy="113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542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Commands can be captured in variables that can later be used</a:t>
            </a:r>
          </a:p>
          <a:p>
            <a:endParaRPr lang="en-US" dirty="0"/>
          </a:p>
          <a:p>
            <a:r>
              <a:rPr lang="en-US" dirty="0" smtClean="0">
                <a:cs typeface="Andale Mono"/>
              </a:rPr>
              <a:t>Assign text to variable</a:t>
            </a:r>
          </a:p>
          <a:p>
            <a:pPr lvl="1"/>
            <a:r>
              <a:rPr lang="en-US" dirty="0" smtClean="0">
                <a:latin typeface="Andale Mono"/>
                <a:cs typeface="Andale Mono"/>
              </a:rPr>
              <a:t>VARIABLENAME=text</a:t>
            </a:r>
            <a:endParaRPr lang="en-US" dirty="0" smtClean="0">
              <a:cs typeface="Andale Mono"/>
            </a:endParaRPr>
          </a:p>
          <a:p>
            <a:r>
              <a:rPr lang="en-US" dirty="0" smtClean="0">
                <a:cs typeface="Andale Mono"/>
              </a:rPr>
              <a:t>Assign command to variable:</a:t>
            </a:r>
          </a:p>
          <a:p>
            <a:pPr lvl="1"/>
            <a:r>
              <a:rPr lang="en-US" dirty="0" smtClean="0">
                <a:cs typeface="Andale Mono"/>
              </a:rPr>
              <a:t>      </a:t>
            </a:r>
            <a:r>
              <a:rPr lang="en-US" dirty="0" smtClean="0">
                <a:latin typeface="Andale Mono"/>
                <a:cs typeface="Andale Mono"/>
              </a:rPr>
              <a:t>VARIABLENAME=$(command)</a:t>
            </a:r>
          </a:p>
          <a:p>
            <a:r>
              <a:rPr lang="en-US" dirty="0" smtClean="0">
                <a:cs typeface="Andale Mono"/>
              </a:rPr>
              <a:t>Use variable:  </a:t>
            </a:r>
          </a:p>
          <a:p>
            <a:pPr lvl="1"/>
            <a:r>
              <a:rPr lang="en-US" dirty="0" smtClean="0">
                <a:cs typeface="Andale Mono"/>
              </a:rPr>
              <a:t>        c</a:t>
            </a:r>
            <a:r>
              <a:rPr lang="en-US" dirty="0" smtClean="0">
                <a:latin typeface="Andale Mono"/>
                <a:cs typeface="Andale Mono"/>
              </a:rPr>
              <a:t>ommand $VARIABLENAME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10</a:t>
            </a:fld>
            <a:endParaRPr lang="en-US"/>
          </a:p>
        </p:txBody>
      </p:sp>
      <p:pic>
        <p:nvPicPr>
          <p:cNvPr id="2" name="Picture 1" descr="Screen Shot 2015-02-05 at 09.49.3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18" y="4746336"/>
            <a:ext cx="2476500" cy="977900"/>
          </a:xfrm>
          <a:prstGeom prst="rect">
            <a:avLst/>
          </a:prstGeom>
        </p:spPr>
      </p:pic>
      <p:pic>
        <p:nvPicPr>
          <p:cNvPr id="3" name="Picture 2" descr="Screen Shot 2015-02-05 at 09.49.4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91" y="5905501"/>
            <a:ext cx="51816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30837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–u </a:t>
            </a:r>
          </a:p>
          <a:p>
            <a:endParaRPr lang="en-US" dirty="0"/>
          </a:p>
          <a:p>
            <a:r>
              <a:rPr lang="en-US" dirty="0" smtClean="0"/>
              <a:t>Treats unbound variables as an error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11</a:t>
            </a:fld>
            <a:endParaRPr lang="en-US"/>
          </a:p>
        </p:txBody>
      </p:sp>
      <p:pic>
        <p:nvPicPr>
          <p:cNvPr id="2" name="Picture 1" descr="Screen Shot 2015-02-05 at 09.16.0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082" y="2616200"/>
            <a:ext cx="2108200" cy="596900"/>
          </a:xfrm>
          <a:prstGeom prst="rect">
            <a:avLst/>
          </a:prstGeom>
        </p:spPr>
      </p:pic>
      <p:pic>
        <p:nvPicPr>
          <p:cNvPr id="3" name="Picture 2" descr="Screen Shot 2015-02-05 at 09.16.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27" y="3613728"/>
            <a:ext cx="2095500" cy="1003300"/>
          </a:xfrm>
          <a:prstGeom prst="rect">
            <a:avLst/>
          </a:prstGeom>
        </p:spPr>
      </p:pic>
      <p:pic>
        <p:nvPicPr>
          <p:cNvPr id="4" name="Picture 3" descr="Screen Shot 2015-02-05 at 09.16.5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408" y="3607955"/>
            <a:ext cx="5194300" cy="368300"/>
          </a:xfrm>
          <a:prstGeom prst="rect">
            <a:avLst/>
          </a:prstGeom>
        </p:spPr>
      </p:pic>
      <p:pic>
        <p:nvPicPr>
          <p:cNvPr id="6" name="Picture 5" descr="Screen Shot 2015-02-05 at 09.17.1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554" y="2626591"/>
            <a:ext cx="52451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440664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Loops | for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a specific action has to be repeated more times loops can be created.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>
                <a:latin typeface="Andale Mono"/>
                <a:cs typeface="Andale Mono"/>
              </a:rPr>
              <a:t>for </a:t>
            </a:r>
            <a:r>
              <a:rPr lang="en-US" dirty="0" err="1" smtClean="0">
                <a:latin typeface="Andale Mono"/>
                <a:cs typeface="Andale Mono"/>
              </a:rPr>
              <a:t>i</a:t>
            </a:r>
            <a:r>
              <a:rPr lang="en-US" dirty="0" smtClean="0">
                <a:latin typeface="Andale Mono"/>
                <a:cs typeface="Andale Mono"/>
              </a:rPr>
              <a:t> in $(WHAT)</a:t>
            </a:r>
          </a:p>
          <a:p>
            <a:pPr marL="0" indent="0">
              <a:buNone/>
            </a:pPr>
            <a:r>
              <a:rPr lang="en-US" dirty="0" smtClean="0">
                <a:latin typeface="Andale Mono"/>
                <a:cs typeface="Andale Mono"/>
              </a:rPr>
              <a:t>	do </a:t>
            </a:r>
          </a:p>
          <a:p>
            <a:pPr marL="0" indent="0">
              <a:buNone/>
            </a:pPr>
            <a:r>
              <a:rPr lang="en-US" dirty="0">
                <a:latin typeface="Andale Mono"/>
                <a:cs typeface="Andale Mono"/>
              </a:rPr>
              <a:t>	</a:t>
            </a:r>
            <a:r>
              <a:rPr lang="en-US" dirty="0" smtClean="0">
                <a:latin typeface="Andale Mono"/>
                <a:cs typeface="Andale Mono"/>
              </a:rPr>
              <a:t>	command $</a:t>
            </a:r>
            <a:r>
              <a:rPr lang="en-US" dirty="0" err="1" smtClean="0">
                <a:latin typeface="Andale Mono"/>
                <a:cs typeface="Andale Mono"/>
              </a:rPr>
              <a:t>i</a:t>
            </a:r>
            <a:endParaRPr lang="en-US" dirty="0" smtClean="0">
              <a:latin typeface="Andale Mono"/>
              <a:cs typeface="Andale Mono"/>
            </a:endParaRPr>
          </a:p>
          <a:p>
            <a:pPr marL="0" indent="0">
              <a:buNone/>
            </a:pPr>
            <a:r>
              <a:rPr lang="en-US" dirty="0" smtClean="0">
                <a:latin typeface="Andale Mono"/>
                <a:cs typeface="Andale Mono"/>
              </a:rPr>
              <a:t>done </a:t>
            </a:r>
            <a:endParaRPr lang="en-US" dirty="0">
              <a:latin typeface="Andale Mono"/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37655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Loops | for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a specific action has to be repeated more times loops can be created.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Screen Shot 2015-02-05 at 10.35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4" y="1776844"/>
            <a:ext cx="4826000" cy="1803400"/>
          </a:xfrm>
          <a:prstGeom prst="rect">
            <a:avLst/>
          </a:prstGeom>
        </p:spPr>
      </p:pic>
      <p:pic>
        <p:nvPicPr>
          <p:cNvPr id="6" name="Picture 5" descr="Screen Shot 2015-02-05 at 10.36.3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18" y="3711863"/>
            <a:ext cx="2819400" cy="1130300"/>
          </a:xfrm>
          <a:prstGeom prst="rect">
            <a:avLst/>
          </a:prstGeom>
        </p:spPr>
      </p:pic>
      <p:pic>
        <p:nvPicPr>
          <p:cNvPr id="9" name="Picture 8" descr="Screen Shot 2015-02-05 at 10.37.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709" y="3707245"/>
            <a:ext cx="4203700" cy="1244600"/>
          </a:xfrm>
          <a:prstGeom prst="rect">
            <a:avLst/>
          </a:prstGeom>
        </p:spPr>
      </p:pic>
      <p:pic>
        <p:nvPicPr>
          <p:cNvPr id="10" name="Picture 9" descr="Screen Shot 2015-02-05 at 10.40.4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29645"/>
            <a:ext cx="9144000" cy="11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58036"/>
      </p:ext>
    </p:ext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Loops | while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Another way to repeat an action is the while loop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61818" y="197453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l">
              <a:buNone/>
            </a:pPr>
            <a:r>
              <a:rPr lang="en-US" dirty="0" smtClean="0">
                <a:latin typeface="Andale Mono"/>
                <a:cs typeface="Andale Mono"/>
              </a:rPr>
              <a:t>while [ something ]</a:t>
            </a:r>
            <a:endParaRPr lang="en-US" dirty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do </a:t>
            </a: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	command $</a:t>
            </a:r>
            <a:r>
              <a:rPr lang="en-US" dirty="0" err="1">
                <a:latin typeface="Andale Mono"/>
                <a:cs typeface="Andale Mono"/>
              </a:rPr>
              <a:t>i</a:t>
            </a:r>
            <a:endParaRPr lang="en-US" dirty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 smtClean="0">
                <a:latin typeface="Andale Mono"/>
                <a:cs typeface="Andale Mono"/>
              </a:rPr>
              <a:t>done </a:t>
            </a:r>
            <a:endParaRPr lang="en-US" dirty="0">
              <a:latin typeface="Andale Mono"/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1924136408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Loops | while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Another way to repeat an action is the while loop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15</a:t>
            </a:fld>
            <a:endParaRPr lang="en-US"/>
          </a:p>
        </p:txBody>
      </p:sp>
      <p:pic>
        <p:nvPicPr>
          <p:cNvPr id="2" name="Picture 1" descr="Screen Shot 2015-02-05 at 10.45.5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18" y="1490519"/>
            <a:ext cx="4127500" cy="1739900"/>
          </a:xfrm>
          <a:prstGeom prst="rect">
            <a:avLst/>
          </a:prstGeom>
        </p:spPr>
      </p:pic>
      <p:pic>
        <p:nvPicPr>
          <p:cNvPr id="3" name="Picture 2" descr="Screen Shot 2015-02-05 at 10.46.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90" y="3304310"/>
            <a:ext cx="4267200" cy="1981200"/>
          </a:xfrm>
          <a:prstGeom prst="rect">
            <a:avLst/>
          </a:prstGeom>
        </p:spPr>
      </p:pic>
      <p:pic>
        <p:nvPicPr>
          <p:cNvPr id="4" name="Picture 3" descr="Screen Shot 2015-02-05 at 10.48.5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72" y="5430982"/>
            <a:ext cx="76581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0718"/>
      </p:ext>
    </p:ext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Loops | until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Another way to repeat an action is the </a:t>
            </a:r>
            <a:r>
              <a:rPr lang="en-US" dirty="0" smtClean="0"/>
              <a:t>until </a:t>
            </a:r>
            <a:r>
              <a:rPr lang="en-US" dirty="0"/>
              <a:t>loop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1818" y="197453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l">
              <a:buNone/>
            </a:pPr>
            <a:r>
              <a:rPr lang="en-US" dirty="0" smtClean="0">
                <a:latin typeface="Andale Mono"/>
                <a:cs typeface="Andale Mono"/>
              </a:rPr>
              <a:t>until [ something ]</a:t>
            </a:r>
            <a:endParaRPr lang="en-US" dirty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do </a:t>
            </a: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	command $</a:t>
            </a:r>
            <a:r>
              <a:rPr lang="en-US" dirty="0" err="1">
                <a:latin typeface="Andale Mono"/>
                <a:cs typeface="Andale Mono"/>
              </a:rPr>
              <a:t>i</a:t>
            </a:r>
            <a:endParaRPr lang="en-US" dirty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 smtClean="0">
                <a:latin typeface="Andale Mono"/>
                <a:cs typeface="Andale Mono"/>
              </a:rPr>
              <a:t>done </a:t>
            </a:r>
            <a:endParaRPr lang="en-US" dirty="0">
              <a:latin typeface="Andale Mono"/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3718877901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Loops | until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Another way to repeat an action is the </a:t>
            </a:r>
            <a:r>
              <a:rPr lang="en-US" dirty="0" smtClean="0"/>
              <a:t>until </a:t>
            </a:r>
            <a:r>
              <a:rPr lang="en-US" dirty="0"/>
              <a:t>loop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17</a:t>
            </a:fld>
            <a:endParaRPr lang="en-US"/>
          </a:p>
        </p:txBody>
      </p:sp>
      <p:pic>
        <p:nvPicPr>
          <p:cNvPr id="2" name="Picture 1" descr="Screen Shot 2015-02-05 at 10.51.2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36" y="1537854"/>
            <a:ext cx="4025900" cy="1727200"/>
          </a:xfrm>
          <a:prstGeom prst="rect">
            <a:avLst/>
          </a:prstGeom>
        </p:spPr>
      </p:pic>
      <p:pic>
        <p:nvPicPr>
          <p:cNvPr id="6" name="Picture 5" descr="Screen Shot 2015-02-05 at 10.46.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90" y="3304310"/>
            <a:ext cx="4267200" cy="1981200"/>
          </a:xfrm>
          <a:prstGeom prst="rect">
            <a:avLst/>
          </a:prstGeom>
        </p:spPr>
      </p:pic>
      <p:pic>
        <p:nvPicPr>
          <p:cNvPr id="3" name="Picture 2" descr="Screen Shot 2015-02-05 at 10.50.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91" y="5357091"/>
            <a:ext cx="75692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62413"/>
      </p:ext>
    </p:ext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Conditionals | if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a certain action should only be performed if certain conditions are met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92727" y="197453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l">
              <a:buNone/>
            </a:pPr>
            <a:r>
              <a:rPr lang="en-US" dirty="0" smtClean="0">
                <a:latin typeface="Andale Mono"/>
                <a:cs typeface="Andale Mono"/>
              </a:rPr>
              <a:t>if [ something ]</a:t>
            </a:r>
            <a:endParaRPr lang="en-US" dirty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</a:t>
            </a:r>
            <a:r>
              <a:rPr lang="en-US" dirty="0" smtClean="0">
                <a:latin typeface="Andale Mono"/>
                <a:cs typeface="Andale Mono"/>
              </a:rPr>
              <a:t>then </a:t>
            </a:r>
            <a:endParaRPr lang="en-US" dirty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	command $</a:t>
            </a:r>
            <a:r>
              <a:rPr lang="en-US" dirty="0" err="1">
                <a:latin typeface="Andale Mono"/>
                <a:cs typeface="Andale Mono"/>
              </a:rPr>
              <a:t>i</a:t>
            </a:r>
            <a:endParaRPr lang="en-US" dirty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 smtClean="0">
                <a:latin typeface="Andale Mono"/>
                <a:cs typeface="Andale Mono"/>
              </a:rPr>
              <a:t>fi </a:t>
            </a:r>
            <a:endParaRPr lang="en-US" dirty="0">
              <a:latin typeface="Andale Mono"/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147360411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Conditionals | if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a certain action should only be performed if certain conditions are met </a:t>
            </a:r>
            <a:endParaRPr lang="en-US" dirty="0"/>
          </a:p>
        </p:txBody>
      </p:sp>
      <p:pic>
        <p:nvPicPr>
          <p:cNvPr id="10" name="Picture 9" descr="Screen Shot 2015-02-05 at 10.58.2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63" y="1883063"/>
            <a:ext cx="5321300" cy="2260600"/>
          </a:xfrm>
          <a:prstGeom prst="rect">
            <a:avLst/>
          </a:prstGeom>
        </p:spPr>
      </p:pic>
      <p:pic>
        <p:nvPicPr>
          <p:cNvPr id="11" name="Picture 10" descr="Screen Shot 2015-02-05 at 11.07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82" y="4294910"/>
            <a:ext cx="4229100" cy="749300"/>
          </a:xfrm>
          <a:prstGeom prst="rect">
            <a:avLst/>
          </a:prstGeom>
        </p:spPr>
      </p:pic>
      <p:pic>
        <p:nvPicPr>
          <p:cNvPr id="12" name="Picture 11" descr="Screen Shot 2015-02-05 at 11.09.4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00519"/>
            <a:ext cx="9144000" cy="72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731752"/>
      </p:ext>
    </p:ext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Turning your command into a script</a:t>
            </a:r>
          </a:p>
          <a:p>
            <a:r>
              <a:rPr lang="en-US" dirty="0" smtClean="0"/>
              <a:t>Hello World</a:t>
            </a:r>
          </a:p>
          <a:p>
            <a:r>
              <a:rPr lang="en-US" dirty="0" smtClean="0"/>
              <a:t>Basics</a:t>
            </a:r>
          </a:p>
          <a:p>
            <a:r>
              <a:rPr lang="en-US" dirty="0" smtClean="0"/>
              <a:t>Debugging</a:t>
            </a:r>
          </a:p>
          <a:p>
            <a:r>
              <a:rPr lang="en-US" dirty="0" smtClean="0"/>
              <a:t>Variables</a:t>
            </a:r>
          </a:p>
          <a:p>
            <a:r>
              <a:rPr lang="en-US" dirty="0" smtClean="0"/>
              <a:t>Loops (for, while, until)</a:t>
            </a:r>
          </a:p>
          <a:p>
            <a:r>
              <a:rPr lang="en-US" dirty="0" smtClean="0"/>
              <a:t>Conditionals (if statements)</a:t>
            </a:r>
          </a:p>
          <a:p>
            <a:r>
              <a:rPr lang="en-US" dirty="0" smtClean="0"/>
              <a:t>Arrays</a:t>
            </a:r>
          </a:p>
          <a:p>
            <a:r>
              <a:rPr lang="en-US" dirty="0" smtClean="0"/>
              <a:t>Functions</a:t>
            </a:r>
          </a:p>
          <a:p>
            <a:r>
              <a:rPr lang="en-US" dirty="0" smtClean="0"/>
              <a:t>Command line arguments</a:t>
            </a:r>
          </a:p>
          <a:p>
            <a:r>
              <a:rPr lang="en-US" dirty="0" smtClean="0"/>
              <a:t>Open from other file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1999672" y="5668818"/>
            <a:ext cx="5805055" cy="64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Please interrupt if you have a question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300183"/>
      </p:ext>
    </p:ext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Conditionals | if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a certain action should only be performed if certain conditions are met </a:t>
            </a:r>
          </a:p>
          <a:p>
            <a:endParaRPr lang="en-US" dirty="0"/>
          </a:p>
          <a:p>
            <a:r>
              <a:rPr lang="en-US" dirty="0" smtClean="0"/>
              <a:t>Conditions can be combined</a:t>
            </a:r>
          </a:p>
          <a:p>
            <a:pPr lvl="1"/>
            <a:r>
              <a:rPr lang="en-US" dirty="0" smtClean="0">
                <a:latin typeface="Andale Mono"/>
                <a:cs typeface="Andale Mono"/>
              </a:rPr>
              <a:t>&amp;&amp; means: </a:t>
            </a:r>
            <a:r>
              <a:rPr lang="en-US" dirty="0">
                <a:latin typeface="Andale Mono"/>
                <a:cs typeface="Andale Mono"/>
              </a:rPr>
              <a:t>and</a:t>
            </a:r>
          </a:p>
          <a:p>
            <a:pPr lvl="1"/>
            <a:r>
              <a:rPr lang="en-US" dirty="0">
                <a:latin typeface="Andale Mono"/>
                <a:cs typeface="Andale Mono"/>
              </a:rPr>
              <a:t>|| </a:t>
            </a:r>
            <a:r>
              <a:rPr lang="en-US" dirty="0" smtClean="0">
                <a:latin typeface="Andale Mono"/>
                <a:cs typeface="Andale Mono"/>
              </a:rPr>
              <a:t>means: or </a:t>
            </a:r>
            <a:r>
              <a:rPr lang="en-US" dirty="0">
                <a:latin typeface="Andale Mono"/>
                <a:cs typeface="Andale Mono"/>
              </a:rPr>
              <a:t>(en/of)</a:t>
            </a:r>
          </a:p>
          <a:p>
            <a:pPr lvl="1"/>
            <a:r>
              <a:rPr lang="en-US" dirty="0">
                <a:latin typeface="Andale Mono"/>
                <a:cs typeface="Andale Mono"/>
              </a:rPr>
              <a:t>! </a:t>
            </a:r>
            <a:r>
              <a:rPr lang="en-US" dirty="0" smtClean="0">
                <a:latin typeface="Andale Mono"/>
                <a:cs typeface="Andale Mono"/>
              </a:rPr>
              <a:t> means: </a:t>
            </a:r>
            <a:r>
              <a:rPr lang="en-US" dirty="0">
                <a:latin typeface="Andale Mono"/>
                <a:cs typeface="Andale Mono"/>
              </a:rPr>
              <a:t>not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614500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Conditionals | if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Conditions can be combined using </a:t>
            </a:r>
            <a:r>
              <a:rPr lang="en-US" dirty="0" err="1" smtClean="0"/>
              <a:t>elif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92727" y="197453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l">
              <a:buNone/>
            </a:pPr>
            <a:r>
              <a:rPr lang="en-US" dirty="0" smtClean="0">
                <a:latin typeface="Andale Mono"/>
                <a:cs typeface="Andale Mono"/>
              </a:rPr>
              <a:t>if [ something ]</a:t>
            </a:r>
            <a:endParaRPr lang="en-US" dirty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</a:t>
            </a:r>
            <a:r>
              <a:rPr lang="en-US" dirty="0" smtClean="0">
                <a:latin typeface="Andale Mono"/>
                <a:cs typeface="Andale Mono"/>
              </a:rPr>
              <a:t>then </a:t>
            </a:r>
            <a:endParaRPr lang="en-US" dirty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	command $</a:t>
            </a:r>
            <a:r>
              <a:rPr lang="en-US" dirty="0" err="1" smtClean="0">
                <a:latin typeface="Andale Mono"/>
                <a:cs typeface="Andale Mono"/>
              </a:rPr>
              <a:t>i</a:t>
            </a:r>
            <a:endParaRPr lang="en-US" dirty="0" smtClean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 err="1" smtClean="0">
                <a:latin typeface="Andale Mono"/>
                <a:cs typeface="Andale Mono"/>
              </a:rPr>
              <a:t>elif</a:t>
            </a:r>
            <a:endParaRPr lang="en-US" dirty="0" smtClean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 smtClean="0">
                <a:latin typeface="Andale Mono"/>
                <a:cs typeface="Andale Mono"/>
              </a:rPr>
              <a:t>	then</a:t>
            </a: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</a:t>
            </a:r>
            <a:r>
              <a:rPr lang="en-US" dirty="0" smtClean="0">
                <a:latin typeface="Andale Mono"/>
                <a:cs typeface="Andale Mono"/>
              </a:rPr>
              <a:t>	command $</a:t>
            </a:r>
            <a:r>
              <a:rPr lang="en-US" dirty="0" err="1" smtClean="0">
                <a:latin typeface="Andale Mono"/>
                <a:cs typeface="Andale Mono"/>
              </a:rPr>
              <a:t>i</a:t>
            </a:r>
            <a:endParaRPr lang="en-US" dirty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 smtClean="0">
                <a:latin typeface="Andale Mono"/>
                <a:cs typeface="Andale Mono"/>
              </a:rPr>
              <a:t>fi </a:t>
            </a:r>
            <a:endParaRPr lang="en-US" dirty="0">
              <a:latin typeface="Andale Mono"/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1736338635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Conditionals | if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Conditions can be combined using </a:t>
            </a:r>
            <a:r>
              <a:rPr lang="en-US" dirty="0" err="1" smtClean="0"/>
              <a:t>elif</a:t>
            </a:r>
            <a:endParaRPr lang="en-US" dirty="0"/>
          </a:p>
        </p:txBody>
      </p:sp>
      <p:pic>
        <p:nvPicPr>
          <p:cNvPr id="2" name="Picture 1" descr="Screen Shot 2015-02-05 at 11.29.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8" y="1526309"/>
            <a:ext cx="5270500" cy="2730500"/>
          </a:xfrm>
          <a:prstGeom prst="rect">
            <a:avLst/>
          </a:prstGeom>
        </p:spPr>
      </p:pic>
      <p:pic>
        <p:nvPicPr>
          <p:cNvPr id="3" name="Picture 2" descr="Screen Shot 2015-02-05 at 11.29.2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82" y="4517737"/>
            <a:ext cx="4267200" cy="92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12204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Conditionals | if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conditions are not met an ‘else’ statement can be given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92727" y="1974534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l">
              <a:buNone/>
            </a:pPr>
            <a:r>
              <a:rPr lang="en-US" dirty="0" smtClean="0">
                <a:latin typeface="Andale Mono"/>
                <a:cs typeface="Andale Mono"/>
              </a:rPr>
              <a:t>if [ something ]</a:t>
            </a:r>
            <a:endParaRPr lang="en-US" dirty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</a:t>
            </a:r>
            <a:r>
              <a:rPr lang="en-US" dirty="0" smtClean="0">
                <a:latin typeface="Andale Mono"/>
                <a:cs typeface="Andale Mono"/>
              </a:rPr>
              <a:t>then </a:t>
            </a:r>
            <a:endParaRPr lang="en-US" dirty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	command $</a:t>
            </a:r>
            <a:r>
              <a:rPr lang="en-US" dirty="0" err="1" smtClean="0">
                <a:latin typeface="Andale Mono"/>
                <a:cs typeface="Andale Mono"/>
              </a:rPr>
              <a:t>i</a:t>
            </a:r>
            <a:endParaRPr lang="en-US" dirty="0" smtClean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 err="1" smtClean="0">
                <a:latin typeface="Andale Mono"/>
                <a:cs typeface="Andale Mono"/>
              </a:rPr>
              <a:t>elif</a:t>
            </a:r>
            <a:endParaRPr lang="en-US" dirty="0" smtClean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 smtClean="0">
                <a:latin typeface="Andale Mono"/>
                <a:cs typeface="Andale Mono"/>
              </a:rPr>
              <a:t>	then</a:t>
            </a: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</a:t>
            </a:r>
            <a:r>
              <a:rPr lang="en-US" dirty="0" smtClean="0">
                <a:latin typeface="Andale Mono"/>
                <a:cs typeface="Andale Mono"/>
              </a:rPr>
              <a:t>	command $</a:t>
            </a:r>
            <a:r>
              <a:rPr lang="en-US" dirty="0" err="1" smtClean="0">
                <a:latin typeface="Andale Mono"/>
                <a:cs typeface="Andale Mono"/>
              </a:rPr>
              <a:t>i</a:t>
            </a:r>
            <a:endParaRPr lang="en-US" dirty="0" smtClean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 smtClean="0">
                <a:latin typeface="Andale Mono"/>
                <a:cs typeface="Andale Mono"/>
              </a:rPr>
              <a:t>else</a:t>
            </a: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</a:t>
            </a:r>
            <a:r>
              <a:rPr lang="en-US" dirty="0" smtClean="0">
                <a:latin typeface="Andale Mono"/>
                <a:cs typeface="Andale Mono"/>
              </a:rPr>
              <a:t>then</a:t>
            </a:r>
          </a:p>
          <a:p>
            <a:pPr marL="0" indent="0" algn="l">
              <a:buNone/>
            </a:pPr>
            <a:r>
              <a:rPr lang="en-US" dirty="0">
                <a:latin typeface="Andale Mono"/>
                <a:cs typeface="Andale Mono"/>
              </a:rPr>
              <a:t>	</a:t>
            </a:r>
            <a:r>
              <a:rPr lang="en-US" dirty="0" smtClean="0">
                <a:latin typeface="Andale Mono"/>
                <a:cs typeface="Andale Mono"/>
              </a:rPr>
              <a:t>	command $</a:t>
            </a:r>
            <a:r>
              <a:rPr lang="en-US" dirty="0" err="1" smtClean="0">
                <a:latin typeface="Andale Mono"/>
                <a:cs typeface="Andale Mono"/>
              </a:rPr>
              <a:t>i</a:t>
            </a:r>
            <a:endParaRPr lang="en-US" dirty="0">
              <a:latin typeface="Andale Mono"/>
              <a:cs typeface="Andale Mono"/>
            </a:endParaRPr>
          </a:p>
          <a:p>
            <a:pPr marL="0" indent="0" algn="l">
              <a:buNone/>
            </a:pPr>
            <a:r>
              <a:rPr lang="en-US" dirty="0" smtClean="0">
                <a:latin typeface="Andale Mono"/>
                <a:cs typeface="Andale Mono"/>
              </a:rPr>
              <a:t>fi </a:t>
            </a:r>
            <a:endParaRPr lang="en-US" dirty="0">
              <a:latin typeface="Andale Mono"/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4016756001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Conditionals | if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conditions are not met an ‘else’ statement can be given</a:t>
            </a:r>
            <a:endParaRPr lang="en-US" dirty="0"/>
          </a:p>
        </p:txBody>
      </p:sp>
      <p:pic>
        <p:nvPicPr>
          <p:cNvPr id="2" name="Picture 1" descr="Screen Shot 2015-02-05 at 12.12.4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54" y="1394691"/>
            <a:ext cx="5397500" cy="3086100"/>
          </a:xfrm>
          <a:prstGeom prst="rect">
            <a:avLst/>
          </a:prstGeom>
        </p:spPr>
      </p:pic>
      <p:pic>
        <p:nvPicPr>
          <p:cNvPr id="3" name="Picture 2" descr="Screen Shot 2015-02-05 at 12.13.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91" y="4574309"/>
            <a:ext cx="42164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57344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Arrays are lists of items</a:t>
            </a:r>
          </a:p>
          <a:p>
            <a:endParaRPr lang="en-US" dirty="0"/>
          </a:p>
          <a:p>
            <a:r>
              <a:rPr lang="en-US" dirty="0" smtClean="0">
                <a:latin typeface="Andale Mono"/>
                <a:cs typeface="Andale Mono"/>
              </a:rPr>
              <a:t>ARRAYNAME=( item1 item2 item3)</a:t>
            </a:r>
          </a:p>
          <a:p>
            <a:endParaRPr lang="en-US" dirty="0">
              <a:latin typeface="Andale Mono"/>
              <a:cs typeface="Andale Mono"/>
            </a:endParaRPr>
          </a:p>
          <a:p>
            <a:r>
              <a:rPr lang="en-US" dirty="0" smtClean="0">
                <a:cs typeface="Andale Mono"/>
              </a:rPr>
              <a:t>Note items are separated by a space</a:t>
            </a:r>
          </a:p>
          <a:p>
            <a:endParaRPr lang="en-US" dirty="0">
              <a:cs typeface="Andale Mono"/>
            </a:endParaRPr>
          </a:p>
          <a:p>
            <a:r>
              <a:rPr lang="en-US" dirty="0" smtClean="0">
                <a:cs typeface="Andale Mono"/>
              </a:rPr>
              <a:t>The array can be used citing it as: </a:t>
            </a:r>
          </a:p>
          <a:p>
            <a:pPr lvl="1"/>
            <a:r>
              <a:rPr lang="en-US" dirty="0" smtClean="0">
                <a:latin typeface="Andale Mono"/>
                <a:cs typeface="Andale Mono"/>
              </a:rPr>
              <a:t>command “${ARRAYNAME[@]}”   </a:t>
            </a:r>
            <a:r>
              <a:rPr lang="en-US" dirty="0" smtClean="0">
                <a:cs typeface="Andale Mono"/>
              </a:rPr>
              <a:t>to get the entire array</a:t>
            </a:r>
          </a:p>
          <a:p>
            <a:pPr lvl="1"/>
            <a:r>
              <a:rPr lang="en-US" dirty="0">
                <a:latin typeface="Andale Mono"/>
                <a:cs typeface="Andale Mono"/>
              </a:rPr>
              <a:t>command “${ARRAYNAME</a:t>
            </a:r>
            <a:r>
              <a:rPr lang="en-US" dirty="0" smtClean="0">
                <a:latin typeface="Andale Mono"/>
                <a:cs typeface="Andale Mono"/>
              </a:rPr>
              <a:t>[1]</a:t>
            </a:r>
            <a:r>
              <a:rPr lang="en-US" dirty="0">
                <a:latin typeface="Andale Mono"/>
                <a:cs typeface="Andale Mono"/>
              </a:rPr>
              <a:t>}”   </a:t>
            </a:r>
            <a:r>
              <a:rPr lang="en-US" dirty="0">
                <a:cs typeface="Andale Mono"/>
              </a:rPr>
              <a:t>to get </a:t>
            </a:r>
            <a:r>
              <a:rPr lang="en-US" dirty="0" smtClean="0">
                <a:cs typeface="Andale Mono"/>
              </a:rPr>
              <a:t>item2 for instance</a:t>
            </a:r>
          </a:p>
          <a:p>
            <a:pPr lvl="1"/>
            <a:endParaRPr lang="en-US" dirty="0">
              <a:cs typeface="Andale Mono"/>
            </a:endParaRPr>
          </a:p>
          <a:p>
            <a:pPr marL="457200" lvl="1" indent="0">
              <a:buNone/>
            </a:pPr>
            <a:r>
              <a:rPr lang="en-US" dirty="0" smtClean="0">
                <a:cs typeface="Andale Mono"/>
              </a:rPr>
              <a:t>Note the offset</a:t>
            </a:r>
            <a:endParaRPr lang="en-US" dirty="0">
              <a:cs typeface="Andale Mono"/>
            </a:endParaRPr>
          </a:p>
          <a:p>
            <a:pPr lvl="1"/>
            <a:endParaRPr lang="en-US" dirty="0"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941265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26</a:t>
            </a:fld>
            <a:endParaRPr lang="en-US"/>
          </a:p>
        </p:txBody>
      </p:sp>
      <p:pic>
        <p:nvPicPr>
          <p:cNvPr id="2" name="Picture 1" descr="Screen Shot 2015-02-05 at 12.28.0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64" y="1276927"/>
            <a:ext cx="2527300" cy="596900"/>
          </a:xfrm>
          <a:prstGeom prst="rect">
            <a:avLst/>
          </a:prstGeom>
        </p:spPr>
      </p:pic>
      <p:pic>
        <p:nvPicPr>
          <p:cNvPr id="3" name="Picture 2" descr="Screen Shot 2015-02-05 at 12.32.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18" y="2073563"/>
            <a:ext cx="4292600" cy="355600"/>
          </a:xfrm>
          <a:prstGeom prst="rect">
            <a:avLst/>
          </a:prstGeom>
        </p:spPr>
      </p:pic>
      <p:pic>
        <p:nvPicPr>
          <p:cNvPr id="4" name="Picture 3" descr="Screen Shot 2015-02-05 at 12.33.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09" y="3168073"/>
            <a:ext cx="2489200" cy="647700"/>
          </a:xfrm>
          <a:prstGeom prst="rect">
            <a:avLst/>
          </a:prstGeom>
        </p:spPr>
      </p:pic>
      <p:pic>
        <p:nvPicPr>
          <p:cNvPr id="6" name="Picture 5" descr="Screen Shot 2015-02-05 at 12.33.1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45" y="4023591"/>
            <a:ext cx="43307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69634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Also specific slices from arrays can be defined</a:t>
            </a:r>
          </a:p>
          <a:p>
            <a:pPr marL="742950" lvl="2" indent="-342900">
              <a:buClr>
                <a:srgbClr val="36A2F5"/>
              </a:buClr>
            </a:pPr>
            <a:r>
              <a:rPr lang="en-US" dirty="0">
                <a:latin typeface="Andale Mono"/>
                <a:cs typeface="Andale Mono"/>
              </a:rPr>
              <a:t>command “${ARRAYNAME</a:t>
            </a:r>
            <a:r>
              <a:rPr lang="en-US" dirty="0" smtClean="0">
                <a:latin typeface="Andale Mono"/>
                <a:cs typeface="Andale Mono"/>
              </a:rPr>
              <a:t>[@]:4:2}</a:t>
            </a:r>
            <a:r>
              <a:rPr lang="en-US" dirty="0">
                <a:latin typeface="Andale Mono"/>
                <a:cs typeface="Andale Mono"/>
              </a:rPr>
              <a:t>”   </a:t>
            </a:r>
            <a:r>
              <a:rPr lang="en-US" dirty="0" smtClean="0">
                <a:cs typeface="Andale Mono"/>
              </a:rPr>
              <a:t>returns items 4 to 6</a:t>
            </a:r>
          </a:p>
          <a:p>
            <a:pPr marL="400050" lvl="2" indent="0">
              <a:buClr>
                <a:srgbClr val="36A2F5"/>
              </a:buClr>
              <a:buNone/>
            </a:pPr>
            <a:endParaRPr lang="en-US" dirty="0">
              <a:cs typeface="Andale Mono"/>
            </a:endParaRPr>
          </a:p>
          <a:p>
            <a:pPr marL="0" indent="0">
              <a:buNone/>
            </a:pPr>
            <a:endParaRPr lang="en-US" dirty="0">
              <a:cs typeface="Andale Mono"/>
            </a:endParaRPr>
          </a:p>
          <a:p>
            <a:pPr marL="0" indent="0">
              <a:buNone/>
            </a:pPr>
            <a:endParaRPr lang="en-US" dirty="0"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6" name="Content Placeholder 7"/>
          <p:cNvSpPr txBox="1">
            <a:spLocks/>
          </p:cNvSpPr>
          <p:nvPr/>
        </p:nvSpPr>
        <p:spPr bwMode="auto">
          <a:xfrm>
            <a:off x="2080490" y="1990436"/>
            <a:ext cx="2468418" cy="399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36A2F5"/>
              </a:buClr>
              <a:buChar char="•"/>
              <a:defRPr sz="2200">
                <a:latin typeface="+mj-lt"/>
                <a:ea typeface="+mn-ea"/>
                <a:cs typeface="Andale Mono"/>
              </a:defRPr>
            </a:lvl1pPr>
            <a:lvl2pPr marL="742950" lvl="1" indent="-285750" algn="l">
              <a:lnSpc>
                <a:spcPct val="110000"/>
              </a:lnSpc>
              <a:spcBef>
                <a:spcPct val="20000"/>
              </a:spcBef>
              <a:buClr>
                <a:srgbClr val="E7207B"/>
              </a:buClr>
              <a:buFont typeface="Times" charset="0"/>
              <a:buChar char="•"/>
              <a:defRPr sz="2000">
                <a:latin typeface="+mj-lt"/>
                <a:ea typeface="+mn-ea"/>
                <a:cs typeface="Andale Mono"/>
              </a:defRPr>
            </a:lvl2pPr>
            <a:lvl3pPr marL="400050" lvl="2" indent="0" algn="l">
              <a:lnSpc>
                <a:spcPct val="110000"/>
              </a:lnSpc>
              <a:spcBef>
                <a:spcPct val="20000"/>
              </a:spcBef>
              <a:buClr>
                <a:srgbClr val="36A2F5"/>
              </a:buClr>
              <a:buFontTx/>
              <a:buNone/>
              <a:defRPr sz="1600">
                <a:latin typeface="+mj-lt"/>
                <a:ea typeface="+mn-ea"/>
                <a:cs typeface="Andale Mono"/>
              </a:defRPr>
            </a:lvl3pPr>
            <a:lvl4pPr marL="1600200" indent="-228600" algn="l">
              <a:lnSpc>
                <a:spcPct val="110000"/>
              </a:lnSpc>
              <a:spcBef>
                <a:spcPct val="20000"/>
              </a:spcBef>
              <a:buFont typeface="Times" charset="0"/>
              <a:buChar char="•"/>
              <a:defRPr sz="1600">
                <a:latin typeface="+mj-lt"/>
                <a:ea typeface="+mn-ea"/>
                <a:cs typeface="ヒラギノ角ゴ Pro W3"/>
              </a:defRPr>
            </a:lvl4pPr>
            <a:lvl5pPr marL="2057400" indent="-228600" algn="l">
              <a:lnSpc>
                <a:spcPct val="110000"/>
              </a:lnSpc>
              <a:spcBef>
                <a:spcPct val="20000"/>
              </a:spcBef>
              <a:buClr>
                <a:schemeClr val="bg2"/>
              </a:buClr>
              <a:buFont typeface="Times" charset="0"/>
              <a:buChar char="•"/>
              <a:defRPr sz="1400">
                <a:latin typeface="+mj-lt"/>
                <a:ea typeface="+mn-ea"/>
                <a:cs typeface="ヒラギノ角ゴ Pro W3"/>
              </a:defRPr>
            </a:lvl5pPr>
            <a:lvl6pPr marL="2514600" indent="-2286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latin typeface="+mn-lt"/>
                <a:ea typeface="+mn-ea"/>
              </a:defRPr>
            </a:lvl6pPr>
            <a:lvl7pPr marL="2971800" indent="-2286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latin typeface="+mn-lt"/>
                <a:ea typeface="+mn-ea"/>
              </a:defRPr>
            </a:lvl7pPr>
            <a:lvl8pPr marL="3429000" indent="-2286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latin typeface="+mn-lt"/>
                <a:ea typeface="+mn-ea"/>
              </a:defRPr>
            </a:lvl8pPr>
            <a:lvl9pPr marL="3886200" indent="-2286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latin typeface="+mn-lt"/>
                <a:ea typeface="+mn-ea"/>
              </a:defRPr>
            </a:lvl9pPr>
          </a:lstStyle>
          <a:p>
            <a:pPr lvl="2"/>
            <a:r>
              <a:rPr lang="en-US" dirty="0"/>
              <a:t>defines start index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9" name="Content Placeholder 7"/>
          <p:cNvSpPr txBox="1">
            <a:spLocks/>
          </p:cNvSpPr>
          <p:nvPr/>
        </p:nvSpPr>
        <p:spPr bwMode="auto">
          <a:xfrm>
            <a:off x="4541980" y="2015836"/>
            <a:ext cx="2881745" cy="399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00050" lvl="2" indent="0">
              <a:buClr>
                <a:srgbClr val="36A2F5"/>
              </a:buClr>
              <a:buFontTx/>
              <a:buNone/>
            </a:pPr>
            <a:r>
              <a:rPr lang="en-US" sz="1600" dirty="0" smtClean="0">
                <a:cs typeface="Andale Mono"/>
              </a:rPr>
              <a:t>defines length of slice</a:t>
            </a:r>
          </a:p>
        </p:txBody>
      </p:sp>
      <p:cxnSp>
        <p:nvCxnSpPr>
          <p:cNvPr id="3" name="Straight Connector 2"/>
          <p:cNvCxnSpPr/>
          <p:nvPr/>
        </p:nvCxnSpPr>
        <p:spPr bwMode="auto">
          <a:xfrm flipV="1">
            <a:off x="4179455" y="1708728"/>
            <a:ext cx="357909" cy="4040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 flipH="1" flipV="1">
            <a:off x="4816764" y="1734128"/>
            <a:ext cx="182418" cy="4017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2" name="Picture 11" descr="Screen Shot 2015-02-05 at 12.45.3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18" y="2660072"/>
            <a:ext cx="2679700" cy="647700"/>
          </a:xfrm>
          <a:prstGeom prst="rect">
            <a:avLst/>
          </a:prstGeom>
        </p:spPr>
      </p:pic>
      <p:pic>
        <p:nvPicPr>
          <p:cNvPr id="13" name="Picture 12" descr="Screen Shot 2015-02-05 at 12.46.5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0" y="3664528"/>
            <a:ext cx="42799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19022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Looping over arrays</a:t>
            </a:r>
            <a:endParaRPr lang="en-US" dirty="0">
              <a:cs typeface="Andale Mono"/>
            </a:endParaRPr>
          </a:p>
          <a:p>
            <a:pPr lvl="1"/>
            <a:endParaRPr lang="en-US" dirty="0"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28</a:t>
            </a:fld>
            <a:endParaRPr lang="en-US"/>
          </a:p>
        </p:txBody>
      </p:sp>
      <p:pic>
        <p:nvPicPr>
          <p:cNvPr id="2" name="Picture 1" descr="Screen Shot 2015-02-05 at 12.55.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54" y="1545937"/>
            <a:ext cx="3911600" cy="1295400"/>
          </a:xfrm>
          <a:prstGeom prst="rect">
            <a:avLst/>
          </a:prstGeom>
        </p:spPr>
      </p:pic>
      <p:pic>
        <p:nvPicPr>
          <p:cNvPr id="3" name="Picture 2" descr="Screen Shot 2015-02-05 at 12.55.3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91" y="3196937"/>
            <a:ext cx="4521200" cy="1295400"/>
          </a:xfrm>
          <a:prstGeom prst="rect">
            <a:avLst/>
          </a:prstGeom>
        </p:spPr>
      </p:pic>
      <p:sp>
        <p:nvSpPr>
          <p:cNvPr id="9" name="Content Placeholder 7"/>
          <p:cNvSpPr txBox="1">
            <a:spLocks/>
          </p:cNvSpPr>
          <p:nvPr/>
        </p:nvSpPr>
        <p:spPr bwMode="auto">
          <a:xfrm>
            <a:off x="533400" y="4756727"/>
            <a:ext cx="8382000" cy="73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dirty="0" smtClean="0"/>
              <a:t>Note: the program is started with: </a:t>
            </a:r>
            <a:r>
              <a:rPr lang="en-US" dirty="0" smtClean="0">
                <a:latin typeface="Andale Mono"/>
                <a:cs typeface="Andale Mono"/>
              </a:rPr>
              <a:t>bash</a:t>
            </a:r>
            <a:r>
              <a:rPr lang="en-US" dirty="0" smtClean="0"/>
              <a:t> instead of </a:t>
            </a:r>
            <a:r>
              <a:rPr lang="en-US" dirty="0" err="1" smtClean="0">
                <a:latin typeface="Andale Mono"/>
                <a:cs typeface="Andale Mono"/>
              </a:rPr>
              <a:t>sh</a:t>
            </a:r>
            <a:r>
              <a:rPr lang="en-US" dirty="0" smtClean="0">
                <a:latin typeface="Andale Mono"/>
                <a:cs typeface="Andale Mono"/>
              </a:rPr>
              <a:t> </a:t>
            </a:r>
            <a:r>
              <a:rPr lang="en-US" dirty="0" smtClean="0"/>
              <a:t>. This is to enable the –e that is not supported otherwise. This doesn’t happen very often. Most of the time </a:t>
            </a:r>
            <a:r>
              <a:rPr lang="en-US" dirty="0" err="1" smtClean="0"/>
              <a:t>sh</a:t>
            </a:r>
            <a:r>
              <a:rPr lang="en-US" dirty="0" smtClean="0"/>
              <a:t> will do the trick.</a:t>
            </a:r>
            <a:endParaRPr lang="en-US" dirty="0" smtClean="0">
              <a:cs typeface="Andale Mono"/>
            </a:endParaRPr>
          </a:p>
          <a:p>
            <a:pPr lvl="1"/>
            <a:endParaRPr lang="en-US" dirty="0"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977166186"/>
      </p:ext>
    </p:ext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Functions are part of a code that can be reused and called upon later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>
                <a:latin typeface="Andale Mono"/>
                <a:cs typeface="Andale Mono"/>
              </a:rPr>
              <a:t>function FUNCTIONNAME {</a:t>
            </a:r>
          </a:p>
          <a:p>
            <a:pPr marL="0" indent="0">
              <a:buNone/>
            </a:pPr>
            <a:r>
              <a:rPr lang="en-US" dirty="0" smtClean="0">
                <a:latin typeface="Andale Mono"/>
                <a:cs typeface="Andale Mono"/>
              </a:rPr>
              <a:t>	command</a:t>
            </a:r>
            <a:endParaRPr lang="en-US" dirty="0">
              <a:latin typeface="Andale Mono"/>
              <a:cs typeface="Andale Mono"/>
            </a:endParaRPr>
          </a:p>
          <a:p>
            <a:pPr marL="0" indent="0">
              <a:buNone/>
            </a:pPr>
            <a:r>
              <a:rPr lang="en-US" dirty="0" smtClean="0">
                <a:latin typeface="Andale Mono"/>
                <a:cs typeface="Andale Mono"/>
              </a:rPr>
              <a:t>}</a:t>
            </a:r>
          </a:p>
          <a:p>
            <a:pPr marL="0" indent="0">
              <a:buNone/>
            </a:pPr>
            <a:endParaRPr lang="en-US" dirty="0">
              <a:latin typeface="Andale Mono"/>
              <a:cs typeface="Andale Mono"/>
            </a:endParaRPr>
          </a:p>
          <a:p>
            <a:r>
              <a:rPr lang="en-US" dirty="0" smtClean="0">
                <a:cs typeface="Andale Mono"/>
              </a:rPr>
              <a:t>The </a:t>
            </a:r>
            <a:r>
              <a:rPr lang="en-US" dirty="0" err="1" smtClean="0">
                <a:cs typeface="Andale Mono"/>
              </a:rPr>
              <a:t>functionname</a:t>
            </a:r>
            <a:r>
              <a:rPr lang="en-US" dirty="0" smtClean="0">
                <a:cs typeface="Andale Mono"/>
              </a:rPr>
              <a:t> can later be called upon to execute the function</a:t>
            </a:r>
          </a:p>
          <a:p>
            <a:pPr marL="0" indent="0">
              <a:buNone/>
            </a:pPr>
            <a:endParaRPr lang="en-US" dirty="0"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621885113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Turning your command into a script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Short commands that you only have to use once are easy to use on the command line.</a:t>
            </a:r>
          </a:p>
          <a:p>
            <a:endParaRPr lang="en-US" dirty="0" smtClean="0"/>
          </a:p>
          <a:p>
            <a:r>
              <a:rPr lang="en-US" dirty="0" smtClean="0"/>
              <a:t>Create a script if:</a:t>
            </a:r>
          </a:p>
          <a:p>
            <a:pPr lvl="1"/>
            <a:r>
              <a:rPr lang="en-US" dirty="0" smtClean="0"/>
              <a:t>you need a more extensive flow control</a:t>
            </a:r>
          </a:p>
          <a:p>
            <a:pPr lvl="1"/>
            <a:r>
              <a:rPr lang="en-US" dirty="0"/>
              <a:t>y</a:t>
            </a:r>
            <a:r>
              <a:rPr lang="en-US" dirty="0" smtClean="0"/>
              <a:t>ou need to run the same command often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256465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function is called upon twice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30</a:t>
            </a:fld>
            <a:endParaRPr lang="en-US"/>
          </a:p>
        </p:txBody>
      </p:sp>
      <p:pic>
        <p:nvPicPr>
          <p:cNvPr id="9" name="Picture 8" descr="Screen Shot 2015-02-05 at 16.32.4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28" y="3403599"/>
            <a:ext cx="5499100" cy="558800"/>
          </a:xfrm>
          <a:prstGeom prst="rect">
            <a:avLst/>
          </a:prstGeom>
        </p:spPr>
      </p:pic>
      <p:pic>
        <p:nvPicPr>
          <p:cNvPr id="10" name="Picture 9" descr="Screen Shot 2015-02-05 at 16.32.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73" y="1797627"/>
            <a:ext cx="4203700" cy="13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145954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Command line arguments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want to make a command flexible you can get input from the </a:t>
            </a:r>
            <a:r>
              <a:rPr lang="en-US" dirty="0" err="1" smtClean="0"/>
              <a:t>commandline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If you do not overwrite them the variables $1, $2, etc. are reserved for the </a:t>
            </a:r>
            <a:r>
              <a:rPr lang="en-US" dirty="0" err="1" smtClean="0"/>
              <a:t>commandline</a:t>
            </a:r>
            <a:r>
              <a:rPr lang="en-US" dirty="0" smtClean="0"/>
              <a:t> input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31</a:t>
            </a:fld>
            <a:endParaRPr lang="en-US"/>
          </a:p>
        </p:txBody>
      </p:sp>
      <p:pic>
        <p:nvPicPr>
          <p:cNvPr id="3" name="Picture 2" descr="Screen Shot 2015-02-05 at 17.29.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4413828"/>
            <a:ext cx="7670800" cy="419100"/>
          </a:xfrm>
          <a:prstGeom prst="rect">
            <a:avLst/>
          </a:prstGeom>
        </p:spPr>
      </p:pic>
      <p:pic>
        <p:nvPicPr>
          <p:cNvPr id="4" name="Picture 3" descr="Screen Shot 2015-02-05 at 17.30.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64" y="3365500"/>
            <a:ext cx="5562600" cy="62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8817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 data from another file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file can have information about other files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32</a:t>
            </a:fld>
            <a:endParaRPr lang="en-US"/>
          </a:p>
        </p:txBody>
      </p:sp>
      <p:pic>
        <p:nvPicPr>
          <p:cNvPr id="3" name="Picture 2" descr="Screen Shot 2015-02-05 at 18.00.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19" y="3998191"/>
            <a:ext cx="4813300" cy="939800"/>
          </a:xfrm>
          <a:prstGeom prst="rect">
            <a:avLst/>
          </a:prstGeom>
        </p:spPr>
      </p:pic>
      <p:pic>
        <p:nvPicPr>
          <p:cNvPr id="4" name="Picture 3" descr="Screen Shot 2015-02-05 at 18.00.2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63" y="2624282"/>
            <a:ext cx="4838700" cy="927100"/>
          </a:xfrm>
          <a:prstGeom prst="rect">
            <a:avLst/>
          </a:prstGeom>
        </p:spPr>
      </p:pic>
      <p:pic>
        <p:nvPicPr>
          <p:cNvPr id="6" name="Picture 5" descr="Screen Shot 2015-02-05 at 18.00.3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73" y="1671782"/>
            <a:ext cx="48006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893245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 data from another file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file can have information about other files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file $1 described on the command line is read per line</a:t>
            </a:r>
          </a:p>
          <a:p>
            <a:r>
              <a:rPr lang="en-US" dirty="0" smtClean="0"/>
              <a:t>Each line in the file redirects to another file</a:t>
            </a:r>
          </a:p>
          <a:p>
            <a:r>
              <a:rPr lang="en-US" dirty="0" smtClean="0"/>
              <a:t>Commands are executed on this file and the results are caught in an array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33</a:t>
            </a:fld>
            <a:endParaRPr lang="en-US"/>
          </a:p>
        </p:txBody>
      </p:sp>
      <p:pic>
        <p:nvPicPr>
          <p:cNvPr id="2" name="Picture 1" descr="Screen Shot 2015-02-05 at 17.59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19" y="1686791"/>
            <a:ext cx="6832600" cy="2260600"/>
          </a:xfrm>
          <a:prstGeom prst="rect">
            <a:avLst/>
          </a:prstGeom>
        </p:spPr>
      </p:pic>
      <p:pic>
        <p:nvPicPr>
          <p:cNvPr id="9" name="Picture 8" descr="Screen Shot 2015-02-05 at 18.01.1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55" y="4405745"/>
            <a:ext cx="79375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807716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Clr>
                <a:srgbClr val="36A2F5"/>
              </a:buClr>
              <a:buFontTx/>
              <a:buChar char="•"/>
            </a:pPr>
            <a:r>
              <a:rPr lang="en-US" sz="1600" dirty="0" smtClean="0"/>
              <a:t>You can browse through the different </a:t>
            </a:r>
            <a:r>
              <a:rPr lang="en-US" sz="1600" dirty="0" smtClean="0"/>
              <a:t>manuals</a:t>
            </a:r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endParaRPr lang="en-US" sz="1600" dirty="0"/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r>
              <a:rPr lang="en-US" sz="1600" dirty="0" smtClean="0"/>
              <a:t>You can </a:t>
            </a:r>
            <a:r>
              <a:rPr lang="en-US" sz="1600" smtClean="0"/>
              <a:t>make some </a:t>
            </a:r>
            <a:r>
              <a:rPr lang="en-US" sz="1600" smtClean="0"/>
              <a:t>exercises </a:t>
            </a:r>
            <a:r>
              <a:rPr lang="en-US" sz="1600" dirty="0"/>
              <a:t>from: </a:t>
            </a:r>
            <a:r>
              <a:rPr lang="en-US" sz="1600" dirty="0">
                <a:hlinkClick r:id="rId2"/>
              </a:rPr>
              <a:t>http://www.cs.grinnell.edu/~</a:t>
            </a:r>
            <a:r>
              <a:rPr lang="en-US" sz="1600" dirty="0" smtClean="0">
                <a:hlinkClick r:id="rId2"/>
              </a:rPr>
              <a:t>walker/courses/161.sp09/labs/lab-bash-scripts.shtml</a:t>
            </a:r>
            <a:endParaRPr lang="en-US" sz="1600" dirty="0" smtClean="0"/>
          </a:p>
          <a:p>
            <a:pPr marL="0" lvl="1" indent="0">
              <a:buClr>
                <a:srgbClr val="36A2F5"/>
              </a:buClr>
              <a:buNone/>
            </a:pPr>
            <a:endParaRPr lang="en-US" sz="1600" dirty="0"/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r>
              <a:rPr lang="en-US" sz="1600" dirty="0" smtClean="0"/>
              <a:t>You can make some exercises from:  </a:t>
            </a:r>
            <a:r>
              <a:rPr lang="en-US" sz="1600" dirty="0">
                <a:hlinkClick r:id="rId3"/>
              </a:rPr>
              <a:t>http://evc-cit.info/cit052/</a:t>
            </a:r>
            <a:r>
              <a:rPr lang="en-US" sz="1600" dirty="0" smtClean="0">
                <a:hlinkClick r:id="rId3"/>
              </a:rPr>
              <a:t>index.html</a:t>
            </a:r>
            <a:endParaRPr lang="en-US" sz="1600" dirty="0" smtClean="0"/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endParaRPr lang="en-US" sz="1600" dirty="0"/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r>
              <a:rPr lang="en-US" sz="1600" dirty="0" smtClean="0"/>
              <a:t>Or you can create your own questions and try to solve them.</a:t>
            </a:r>
            <a:endParaRPr lang="en-US" sz="1600" dirty="0"/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endParaRPr lang="en-US" sz="1600" dirty="0" smtClean="0"/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endParaRPr lang="en-US" sz="1600" dirty="0"/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endParaRPr lang="en-US" sz="1600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063417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Turning your command into a script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bash scripts can be recognized by the .</a:t>
            </a:r>
            <a:r>
              <a:rPr lang="en-US" dirty="0" err="1" smtClean="0"/>
              <a:t>sh</a:t>
            </a:r>
            <a:r>
              <a:rPr lang="en-US" dirty="0" smtClean="0"/>
              <a:t> extension</a:t>
            </a:r>
          </a:p>
          <a:p>
            <a:endParaRPr lang="en-US" dirty="0"/>
          </a:p>
          <a:p>
            <a:r>
              <a:rPr lang="en-US" dirty="0" smtClean="0"/>
              <a:t>Start a bash script with </a:t>
            </a:r>
            <a:r>
              <a:rPr lang="en-US" dirty="0" smtClean="0">
                <a:latin typeface="Andale Mono"/>
                <a:cs typeface="Andale Mono"/>
              </a:rPr>
              <a:t>#!/bin/bash </a:t>
            </a:r>
          </a:p>
          <a:p>
            <a:r>
              <a:rPr lang="en-US" dirty="0" smtClean="0"/>
              <a:t>This way you make sure the bash commands are recognized</a:t>
            </a:r>
          </a:p>
          <a:p>
            <a:endParaRPr lang="en-US" dirty="0"/>
          </a:p>
          <a:p>
            <a:r>
              <a:rPr lang="en-US" dirty="0" smtClean="0"/>
              <a:t>Bash scripts can be executed by typing </a:t>
            </a:r>
            <a:r>
              <a:rPr lang="en-US" dirty="0" err="1" smtClean="0">
                <a:latin typeface="Andale Mono"/>
                <a:cs typeface="Andale Mono"/>
              </a:rPr>
              <a:t>sh</a:t>
            </a:r>
            <a:r>
              <a:rPr lang="en-US" dirty="0" smtClean="0">
                <a:latin typeface="Andale Mono"/>
                <a:cs typeface="Andale Mono"/>
              </a:rPr>
              <a:t> </a:t>
            </a:r>
            <a:r>
              <a:rPr lang="en-US" dirty="0" err="1" smtClean="0">
                <a:latin typeface="Andale Mono"/>
                <a:cs typeface="Andale Mono"/>
              </a:rPr>
              <a:t>scriptname.sh</a:t>
            </a:r>
            <a:endParaRPr lang="en-US" dirty="0">
              <a:latin typeface="Andale Mono"/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824608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Hello World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file called </a:t>
            </a:r>
            <a:r>
              <a:rPr lang="en-US" dirty="0" err="1" smtClean="0"/>
              <a:t>Hello.sh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5</a:t>
            </a:fld>
            <a:endParaRPr lang="en-US"/>
          </a:p>
        </p:txBody>
      </p:sp>
      <p:pic>
        <p:nvPicPr>
          <p:cNvPr id="2" name="Picture 1" descr="Screen Shot 2015-02-04 at 19.15.5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19" y="1593272"/>
            <a:ext cx="5359400" cy="254000"/>
          </a:xfrm>
          <a:prstGeom prst="rect">
            <a:avLst/>
          </a:prstGeom>
        </p:spPr>
      </p:pic>
      <p:pic>
        <p:nvPicPr>
          <p:cNvPr id="3" name="Picture 2" descr="Screen Shot 2015-02-04 at 19.16.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91" y="2190173"/>
            <a:ext cx="1663700" cy="584200"/>
          </a:xfrm>
          <a:prstGeom prst="rect">
            <a:avLst/>
          </a:prstGeom>
        </p:spPr>
      </p:pic>
      <p:pic>
        <p:nvPicPr>
          <p:cNvPr id="4" name="Picture 3" descr="Screen Shot 2015-02-04 at 19.16.4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3225800"/>
            <a:ext cx="5207000" cy="406400"/>
          </a:xfrm>
          <a:prstGeom prst="rect">
            <a:avLst/>
          </a:prstGeom>
        </p:spPr>
      </p:pic>
      <p:sp>
        <p:nvSpPr>
          <p:cNvPr id="9" name="Content Placeholder 7"/>
          <p:cNvSpPr txBox="1">
            <a:spLocks/>
          </p:cNvSpPr>
          <p:nvPr/>
        </p:nvSpPr>
        <p:spPr bwMode="auto">
          <a:xfrm>
            <a:off x="3244274" y="4294909"/>
            <a:ext cx="2713182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dirty="0" smtClean="0"/>
              <a:t>Try for yourself</a:t>
            </a:r>
          </a:p>
          <a:p>
            <a:pPr marL="0" indent="0">
              <a:buFontTx/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681948"/>
      </p:ext>
    </p:ext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81000" y="914400"/>
            <a:ext cx="8382000" cy="2075873"/>
          </a:xfrm>
        </p:spPr>
        <p:txBody>
          <a:bodyPr/>
          <a:lstStyle/>
          <a:p>
            <a:r>
              <a:rPr lang="en-US" dirty="0" smtClean="0"/>
              <a:t>To make your code more understandable </a:t>
            </a:r>
          </a:p>
          <a:p>
            <a:r>
              <a:rPr lang="en-US" dirty="0" smtClean="0"/>
              <a:t>#Precede a line by a # to make it a comment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6</a:t>
            </a:fld>
            <a:endParaRPr lang="en-US"/>
          </a:p>
        </p:txBody>
      </p:sp>
      <p:pic>
        <p:nvPicPr>
          <p:cNvPr id="2" name="Picture 1" descr="Screen Shot 2015-02-05 at 08.32.5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73" y="2075873"/>
            <a:ext cx="4711700" cy="800100"/>
          </a:xfrm>
          <a:prstGeom prst="rect">
            <a:avLst/>
          </a:prstGeom>
        </p:spPr>
      </p:pic>
      <p:sp>
        <p:nvSpPr>
          <p:cNvPr id="6" name="Content Placeholder 7"/>
          <p:cNvSpPr txBox="1">
            <a:spLocks/>
          </p:cNvSpPr>
          <p:nvPr/>
        </p:nvSpPr>
        <p:spPr bwMode="auto">
          <a:xfrm>
            <a:off x="533400" y="3237347"/>
            <a:ext cx="8382000" cy="98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dirty="0" smtClean="0"/>
              <a:t>This is also useful for turning parts of a code on or off while testing</a:t>
            </a:r>
          </a:p>
          <a:p>
            <a:endParaRPr lang="en-US" dirty="0"/>
          </a:p>
          <a:p>
            <a:r>
              <a:rPr lang="en-US" dirty="0" smtClean="0"/>
              <a:t>Also: commands can be spread over several lines to make the code more readable</a:t>
            </a:r>
          </a:p>
          <a:p>
            <a:r>
              <a:rPr lang="en-US" dirty="0" smtClean="0"/>
              <a:t>If it is a continuing code the line break should be shown with a \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74544232"/>
      </p:ext>
    </p:ext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Debugging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 –v</a:t>
            </a:r>
          </a:p>
          <a:p>
            <a:endParaRPr lang="en-US" dirty="0"/>
          </a:p>
          <a:p>
            <a:r>
              <a:rPr lang="en-US" dirty="0" smtClean="0"/>
              <a:t>set –v produces verbose output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7</a:t>
            </a:fld>
            <a:endParaRPr lang="en-US"/>
          </a:p>
        </p:txBody>
      </p:sp>
      <p:pic>
        <p:nvPicPr>
          <p:cNvPr id="2" name="Picture 1" descr="Screen Shot 2015-02-05 at 08.45.5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91" y="2258291"/>
            <a:ext cx="4686300" cy="1104900"/>
          </a:xfrm>
          <a:prstGeom prst="rect">
            <a:avLst/>
          </a:prstGeom>
        </p:spPr>
      </p:pic>
      <p:pic>
        <p:nvPicPr>
          <p:cNvPr id="3" name="Picture 2" descr="Screen Shot 2015-02-05 at 08.46.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90" y="3687618"/>
            <a:ext cx="52451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996238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Debugging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 –v</a:t>
            </a:r>
          </a:p>
          <a:p>
            <a:endParaRPr lang="en-US" dirty="0"/>
          </a:p>
          <a:p>
            <a:r>
              <a:rPr lang="en-US" dirty="0" smtClean="0"/>
              <a:t>This is very useful for debugging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8</a:t>
            </a:fld>
            <a:endParaRPr lang="en-US"/>
          </a:p>
        </p:txBody>
      </p:sp>
      <p:pic>
        <p:nvPicPr>
          <p:cNvPr id="6" name="Picture 5" descr="Screen Shot 2015-02-05 at 08.54.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463" y="2421082"/>
            <a:ext cx="5753100" cy="571500"/>
          </a:xfrm>
          <a:prstGeom prst="rect">
            <a:avLst/>
          </a:prstGeom>
        </p:spPr>
      </p:pic>
      <p:pic>
        <p:nvPicPr>
          <p:cNvPr id="10" name="Picture 9" descr="Screen Shot 2015-02-05 at 08.54.4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463" y="3838863"/>
            <a:ext cx="5753100" cy="889000"/>
          </a:xfrm>
          <a:prstGeom prst="rect">
            <a:avLst/>
          </a:prstGeom>
        </p:spPr>
      </p:pic>
      <p:pic>
        <p:nvPicPr>
          <p:cNvPr id="11" name="Picture 10" descr="Screen Shot 2015-02-05 at 09.08.5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37" y="2396836"/>
            <a:ext cx="1981200" cy="596900"/>
          </a:xfrm>
          <a:prstGeom prst="rect">
            <a:avLst/>
          </a:prstGeom>
        </p:spPr>
      </p:pic>
      <p:pic>
        <p:nvPicPr>
          <p:cNvPr id="12" name="Picture 11" descr="Screen Shot 2015-02-05 at 09.09.1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18" y="3834246"/>
            <a:ext cx="1917700" cy="9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202192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Debugging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</a:t>
            </a:r>
            <a:r>
              <a:rPr lang="en-US" dirty="0" smtClean="0"/>
              <a:t>et –u</a:t>
            </a:r>
          </a:p>
          <a:p>
            <a:pPr marL="0" indent="0">
              <a:buNone/>
            </a:pPr>
            <a:r>
              <a:rPr lang="en-US" dirty="0" smtClean="0"/>
              <a:t>set -e</a:t>
            </a:r>
          </a:p>
          <a:p>
            <a:endParaRPr lang="en-US" dirty="0"/>
          </a:p>
          <a:p>
            <a:r>
              <a:rPr lang="en-US" dirty="0" smtClean="0"/>
              <a:t>Two more options for set that are good practice to start your code with</a:t>
            </a:r>
          </a:p>
          <a:p>
            <a:endParaRPr lang="en-US" dirty="0"/>
          </a:p>
          <a:p>
            <a:r>
              <a:rPr lang="en-US" dirty="0" smtClean="0"/>
              <a:t>set –u will treat unset variables as an error (more about variables later)</a:t>
            </a:r>
          </a:p>
          <a:p>
            <a:r>
              <a:rPr lang="en-US" dirty="0" smtClean="0"/>
              <a:t>set –e will exit a pipeline if subcommand is incorrect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994761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D1C80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lank Presentation">
      <a:majorFont>
        <a:latin typeface="Trebuchet MS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B0F0"/>
        </a:solidFill>
        <a:ln>
          <a:noFill/>
        </a:ln>
        <a:effectLst>
          <a:outerShdw blurRad="63500" dist="27940" dir="5400000" algn="ctr" rotWithShape="0">
            <a:srgbClr val="000000">
              <a:alpha val="31999"/>
            </a:srgbClr>
          </a:outerShdw>
        </a:effectLst>
        <a:extLst>
          <a:ext uri="{91240B29-F687-4F45-9708-019B960494DF}">
            <a14:hiddenLine xmlns:a14="http://schemas.microsoft.com/office/drawing/2010/main" w="25400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anchor="ctr"/>
      <a:lstStyle>
        <a:defPPr algn="l">
          <a:defRPr sz="2200" dirty="0" smtClean="0">
            <a:solidFill>
              <a:schemeClr val="lt1"/>
            </a:solidFill>
            <a:latin typeface="+mn-lt"/>
            <a:ea typeface="+mn-ea"/>
            <a:cs typeface="+mn-c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noProof="1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2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892</Words>
  <Application>Microsoft Office PowerPoint</Application>
  <PresentationFormat>Diavoorstelling (4:3)</PresentationFormat>
  <Paragraphs>267</Paragraphs>
  <Slides>34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34</vt:i4>
      </vt:variant>
    </vt:vector>
  </HeadingPairs>
  <TitlesOfParts>
    <vt:vector size="35" baseType="lpstr">
      <vt:lpstr>Blank Presentation</vt:lpstr>
      <vt:lpstr>PowerPoint-presentatie</vt:lpstr>
      <vt:lpstr>Introduction</vt:lpstr>
      <vt:lpstr>Turning your command into a script</vt:lpstr>
      <vt:lpstr>Turning your command into a script</vt:lpstr>
      <vt:lpstr>Hello World</vt:lpstr>
      <vt:lpstr>Basics</vt:lpstr>
      <vt:lpstr>Debugging</vt:lpstr>
      <vt:lpstr>Debugging</vt:lpstr>
      <vt:lpstr>Debugging</vt:lpstr>
      <vt:lpstr>Variables</vt:lpstr>
      <vt:lpstr>Variables</vt:lpstr>
      <vt:lpstr>Loops | for</vt:lpstr>
      <vt:lpstr>Loops | for</vt:lpstr>
      <vt:lpstr>Loops | while</vt:lpstr>
      <vt:lpstr>Loops | while</vt:lpstr>
      <vt:lpstr>Loops | until</vt:lpstr>
      <vt:lpstr>Loops | until</vt:lpstr>
      <vt:lpstr>Conditionals | if</vt:lpstr>
      <vt:lpstr>Conditionals | if</vt:lpstr>
      <vt:lpstr>Conditionals | if</vt:lpstr>
      <vt:lpstr>Conditionals | if</vt:lpstr>
      <vt:lpstr>Conditionals | if</vt:lpstr>
      <vt:lpstr>Conditionals | if</vt:lpstr>
      <vt:lpstr>Conditionals | if</vt:lpstr>
      <vt:lpstr>Arrays</vt:lpstr>
      <vt:lpstr>Arrays</vt:lpstr>
      <vt:lpstr>Arrays</vt:lpstr>
      <vt:lpstr>Arrays</vt:lpstr>
      <vt:lpstr>Functions</vt:lpstr>
      <vt:lpstr>Functions</vt:lpstr>
      <vt:lpstr>Command line arguments</vt:lpstr>
      <vt:lpstr>Import data from another file</vt:lpstr>
      <vt:lpstr>Import data from another file</vt:lpstr>
      <vt:lpstr>Exercises</vt:lpstr>
    </vt:vector>
  </TitlesOfParts>
  <Company>Univerisity Medical Centre Utrecht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Lude Franke</dc:creator>
  <cp:lastModifiedBy>Johansson, LF</cp:lastModifiedBy>
  <cp:revision>1326</cp:revision>
  <dcterms:created xsi:type="dcterms:W3CDTF">2005-09-23T06:43:33Z</dcterms:created>
  <dcterms:modified xsi:type="dcterms:W3CDTF">2015-02-06T08:07:57Z</dcterms:modified>
</cp:coreProperties>
</file>